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2" r:id="rId6"/>
    <p:sldId id="283" r:id="rId7"/>
    <p:sldId id="264" r:id="rId8"/>
    <p:sldId id="263" r:id="rId9"/>
    <p:sldId id="265" r:id="rId10"/>
    <p:sldId id="267" r:id="rId11"/>
    <p:sldId id="266" r:id="rId12"/>
    <p:sldId id="258" r:id="rId13"/>
    <p:sldId id="268" r:id="rId14"/>
    <p:sldId id="269" r:id="rId15"/>
    <p:sldId id="270" r:id="rId16"/>
    <p:sldId id="271" r:id="rId17"/>
    <p:sldId id="273" r:id="rId18"/>
    <p:sldId id="274" r:id="rId19"/>
    <p:sldId id="275" r:id="rId20"/>
    <p:sldId id="276" r:id="rId21"/>
    <p:sldId id="277" r:id="rId22"/>
    <p:sldId id="278" r:id="rId23"/>
    <p:sldId id="279" r:id="rId24"/>
    <p:sldId id="280" r:id="rId25"/>
    <p:sldId id="281" r:id="rId26"/>
    <p:sldId id="28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952A"/>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124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14B32EE-4D46-4378-8CD1-8892BC71EB53}" type="datetimeFigureOut">
              <a:rPr lang="en-US" smtClean="0"/>
              <a:t>7/16/2014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BC277-5640-4AEA-A01C-BD5EF8825544}" type="slidenum">
              <a:rPr lang="en-US" smtClean="0"/>
              <a:t>‹#›</a:t>
            </a:fld>
            <a:endParaRPr lang="en-US"/>
          </a:p>
        </p:txBody>
      </p:sp>
    </p:spTree>
    <p:extLst>
      <p:ext uri="{BB962C8B-B14F-4D97-AF65-F5344CB8AC3E}">
        <p14:creationId xmlns:p14="http://schemas.microsoft.com/office/powerpoint/2010/main" val="30549326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4B32EE-4D46-4378-8CD1-8892BC71EB53}" type="datetimeFigureOut">
              <a:rPr lang="en-US" smtClean="0"/>
              <a:t>7/16/2014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BC277-5640-4AEA-A01C-BD5EF8825544}" type="slidenum">
              <a:rPr lang="en-US" smtClean="0"/>
              <a:t>‹#›</a:t>
            </a:fld>
            <a:endParaRPr lang="en-US"/>
          </a:p>
        </p:txBody>
      </p:sp>
    </p:spTree>
    <p:extLst>
      <p:ext uri="{BB962C8B-B14F-4D97-AF65-F5344CB8AC3E}">
        <p14:creationId xmlns:p14="http://schemas.microsoft.com/office/powerpoint/2010/main" val="385615786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4B32EE-4D46-4378-8CD1-8892BC71EB53}" type="datetimeFigureOut">
              <a:rPr lang="en-US" smtClean="0"/>
              <a:t>7/16/2014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BC277-5640-4AEA-A01C-BD5EF8825544}" type="slidenum">
              <a:rPr lang="en-US" smtClean="0"/>
              <a:t>‹#›</a:t>
            </a:fld>
            <a:endParaRPr lang="en-US"/>
          </a:p>
        </p:txBody>
      </p:sp>
    </p:spTree>
    <p:extLst>
      <p:ext uri="{BB962C8B-B14F-4D97-AF65-F5344CB8AC3E}">
        <p14:creationId xmlns:p14="http://schemas.microsoft.com/office/powerpoint/2010/main" val="412825172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4B32EE-4D46-4378-8CD1-8892BC71EB53}" type="datetimeFigureOut">
              <a:rPr lang="en-US" smtClean="0"/>
              <a:t>7/16/2014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BC277-5640-4AEA-A01C-BD5EF8825544}" type="slidenum">
              <a:rPr lang="en-US" smtClean="0"/>
              <a:t>‹#›</a:t>
            </a:fld>
            <a:endParaRPr lang="en-US"/>
          </a:p>
        </p:txBody>
      </p:sp>
    </p:spTree>
    <p:extLst>
      <p:ext uri="{BB962C8B-B14F-4D97-AF65-F5344CB8AC3E}">
        <p14:creationId xmlns:p14="http://schemas.microsoft.com/office/powerpoint/2010/main" val="803182598"/>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4B32EE-4D46-4378-8CD1-8892BC71EB53}" type="datetimeFigureOut">
              <a:rPr lang="en-US" smtClean="0"/>
              <a:t>7/16/2014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BC277-5640-4AEA-A01C-BD5EF8825544}" type="slidenum">
              <a:rPr lang="en-US" smtClean="0"/>
              <a:t>‹#›</a:t>
            </a:fld>
            <a:endParaRPr lang="en-US"/>
          </a:p>
        </p:txBody>
      </p:sp>
    </p:spTree>
    <p:extLst>
      <p:ext uri="{BB962C8B-B14F-4D97-AF65-F5344CB8AC3E}">
        <p14:creationId xmlns:p14="http://schemas.microsoft.com/office/powerpoint/2010/main" val="37465843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14B32EE-4D46-4378-8CD1-8892BC71EB53}" type="datetimeFigureOut">
              <a:rPr lang="en-US" smtClean="0"/>
              <a:t>7/16/2014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BC277-5640-4AEA-A01C-BD5EF8825544}" type="slidenum">
              <a:rPr lang="en-US" smtClean="0"/>
              <a:t>‹#›</a:t>
            </a:fld>
            <a:endParaRPr lang="en-US"/>
          </a:p>
        </p:txBody>
      </p:sp>
    </p:spTree>
    <p:extLst>
      <p:ext uri="{BB962C8B-B14F-4D97-AF65-F5344CB8AC3E}">
        <p14:creationId xmlns:p14="http://schemas.microsoft.com/office/powerpoint/2010/main" val="384314448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14B32EE-4D46-4378-8CD1-8892BC71EB53}" type="datetimeFigureOut">
              <a:rPr lang="en-US" smtClean="0"/>
              <a:t>7/16/2014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2BC277-5640-4AEA-A01C-BD5EF8825544}" type="slidenum">
              <a:rPr lang="en-US" smtClean="0"/>
              <a:t>‹#›</a:t>
            </a:fld>
            <a:endParaRPr lang="en-US"/>
          </a:p>
        </p:txBody>
      </p:sp>
    </p:spTree>
    <p:extLst>
      <p:ext uri="{BB962C8B-B14F-4D97-AF65-F5344CB8AC3E}">
        <p14:creationId xmlns:p14="http://schemas.microsoft.com/office/powerpoint/2010/main" val="11383471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14B32EE-4D46-4378-8CD1-8892BC71EB53}" type="datetimeFigureOut">
              <a:rPr lang="en-US" smtClean="0"/>
              <a:t>7/16/2014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2BC277-5640-4AEA-A01C-BD5EF8825544}" type="slidenum">
              <a:rPr lang="en-US" smtClean="0"/>
              <a:t>‹#›</a:t>
            </a:fld>
            <a:endParaRPr lang="en-US"/>
          </a:p>
        </p:txBody>
      </p:sp>
    </p:spTree>
    <p:extLst>
      <p:ext uri="{BB962C8B-B14F-4D97-AF65-F5344CB8AC3E}">
        <p14:creationId xmlns:p14="http://schemas.microsoft.com/office/powerpoint/2010/main" val="234419927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4B32EE-4D46-4378-8CD1-8892BC71EB53}" type="datetimeFigureOut">
              <a:rPr lang="en-US" smtClean="0"/>
              <a:t>7/16/2014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2BC277-5640-4AEA-A01C-BD5EF8825544}" type="slidenum">
              <a:rPr lang="en-US" smtClean="0"/>
              <a:t>‹#›</a:t>
            </a:fld>
            <a:endParaRPr lang="en-US"/>
          </a:p>
        </p:txBody>
      </p:sp>
    </p:spTree>
    <p:extLst>
      <p:ext uri="{BB962C8B-B14F-4D97-AF65-F5344CB8AC3E}">
        <p14:creationId xmlns:p14="http://schemas.microsoft.com/office/powerpoint/2010/main" val="258643851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4B32EE-4D46-4378-8CD1-8892BC71EB53}" type="datetimeFigureOut">
              <a:rPr lang="en-US" smtClean="0"/>
              <a:t>7/16/2014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BC277-5640-4AEA-A01C-BD5EF8825544}" type="slidenum">
              <a:rPr lang="en-US" smtClean="0"/>
              <a:t>‹#›</a:t>
            </a:fld>
            <a:endParaRPr lang="en-US"/>
          </a:p>
        </p:txBody>
      </p:sp>
    </p:spTree>
    <p:extLst>
      <p:ext uri="{BB962C8B-B14F-4D97-AF65-F5344CB8AC3E}">
        <p14:creationId xmlns:p14="http://schemas.microsoft.com/office/powerpoint/2010/main" val="121415186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4B32EE-4D46-4378-8CD1-8892BC71EB53}" type="datetimeFigureOut">
              <a:rPr lang="en-US" smtClean="0"/>
              <a:t>7/16/2014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BC277-5640-4AEA-A01C-BD5EF8825544}" type="slidenum">
              <a:rPr lang="en-US" smtClean="0"/>
              <a:t>‹#›</a:t>
            </a:fld>
            <a:endParaRPr lang="en-US"/>
          </a:p>
        </p:txBody>
      </p:sp>
    </p:spTree>
    <p:extLst>
      <p:ext uri="{BB962C8B-B14F-4D97-AF65-F5344CB8AC3E}">
        <p14:creationId xmlns:p14="http://schemas.microsoft.com/office/powerpoint/2010/main" val="401689040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4B32EE-4D46-4378-8CD1-8892BC71EB53}" type="datetimeFigureOut">
              <a:rPr lang="en-US" smtClean="0"/>
              <a:t>7/16/2014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2BC277-5640-4AEA-A01C-BD5EF8825544}" type="slidenum">
              <a:rPr lang="en-US" smtClean="0"/>
              <a:t>‹#›</a:t>
            </a:fld>
            <a:endParaRPr lang="en-US"/>
          </a:p>
        </p:txBody>
      </p:sp>
    </p:spTree>
    <p:extLst>
      <p:ext uri="{BB962C8B-B14F-4D97-AF65-F5344CB8AC3E}">
        <p14:creationId xmlns:p14="http://schemas.microsoft.com/office/powerpoint/2010/main" val="20618806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grpSp>
        <p:nvGrpSpPr>
          <p:cNvPr id="28" name="Group 27"/>
          <p:cNvGrpSpPr/>
          <p:nvPr/>
        </p:nvGrpSpPr>
        <p:grpSpPr>
          <a:xfrm>
            <a:off x="0" y="47480"/>
            <a:ext cx="4679092" cy="6728140"/>
            <a:chOff x="0" y="129860"/>
            <a:chExt cx="4679092" cy="6728140"/>
          </a:xfrm>
        </p:grpSpPr>
        <p:grpSp>
          <p:nvGrpSpPr>
            <p:cNvPr id="25" name="Group 24"/>
            <p:cNvGrpSpPr/>
            <p:nvPr/>
          </p:nvGrpSpPr>
          <p:grpSpPr>
            <a:xfrm>
              <a:off x="0" y="129860"/>
              <a:ext cx="3674076" cy="3336672"/>
              <a:chOff x="0" y="129860"/>
              <a:chExt cx="3674076" cy="3336672"/>
            </a:xfrm>
          </p:grpSpPr>
          <p:sp>
            <p:nvSpPr>
              <p:cNvPr id="11" name="Oval 10"/>
              <p:cNvSpPr/>
              <p:nvPr/>
            </p:nvSpPr>
            <p:spPr>
              <a:xfrm>
                <a:off x="817376" y="129860"/>
                <a:ext cx="1244355" cy="792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smtClean="0"/>
                  <a:t>blood</a:t>
                </a:r>
                <a:endParaRPr lang="en-US" sz="2800" dirty="0"/>
              </a:p>
            </p:txBody>
          </p:sp>
          <p:sp>
            <p:nvSpPr>
              <p:cNvPr id="12" name="Oval 11"/>
              <p:cNvSpPr/>
              <p:nvPr/>
            </p:nvSpPr>
            <p:spPr>
              <a:xfrm>
                <a:off x="2411910" y="1176074"/>
                <a:ext cx="1262166" cy="62509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smtClean="0"/>
                  <a:t>grace</a:t>
                </a:r>
                <a:endParaRPr lang="en-US" sz="2800" dirty="0"/>
              </a:p>
            </p:txBody>
          </p:sp>
          <p:cxnSp>
            <p:nvCxnSpPr>
              <p:cNvPr id="13" name="Straight Arrow Connector 12"/>
              <p:cNvCxnSpPr>
                <a:endCxn id="12" idx="1"/>
              </p:cNvCxnSpPr>
              <p:nvPr/>
            </p:nvCxnSpPr>
            <p:spPr>
              <a:xfrm>
                <a:off x="1902086" y="751928"/>
                <a:ext cx="694664" cy="515690"/>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5451" y="1209349"/>
                <a:ext cx="2221231" cy="581051"/>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smtClean="0"/>
                  <a:t>indwelling</a:t>
                </a:r>
                <a:endParaRPr lang="en-US" sz="2800" dirty="0"/>
              </a:p>
            </p:txBody>
          </p:sp>
          <p:cxnSp>
            <p:nvCxnSpPr>
              <p:cNvPr id="15" name="Straight Arrow Connector 14"/>
              <p:cNvCxnSpPr/>
              <p:nvPr/>
            </p:nvCxnSpPr>
            <p:spPr>
              <a:xfrm>
                <a:off x="1902086" y="774011"/>
                <a:ext cx="0" cy="493606"/>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552840" y="1649425"/>
                <a:ext cx="2789" cy="448112"/>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996778" y="1824261"/>
                <a:ext cx="6150" cy="1099349"/>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796820" y="2185478"/>
                <a:ext cx="1877256" cy="54843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submission</a:t>
                </a:r>
                <a:endParaRPr lang="en-US" sz="2800" dirty="0"/>
              </a:p>
            </p:txBody>
          </p:sp>
          <p:sp>
            <p:nvSpPr>
              <p:cNvPr id="19" name="Rectangle 18"/>
              <p:cNvSpPr/>
              <p:nvPr/>
            </p:nvSpPr>
            <p:spPr>
              <a:xfrm>
                <a:off x="0" y="2970330"/>
                <a:ext cx="1551632" cy="49620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yielding</a:t>
                </a:r>
                <a:endParaRPr lang="en-US" sz="2800" dirty="0"/>
              </a:p>
            </p:txBody>
          </p:sp>
          <p:cxnSp>
            <p:nvCxnSpPr>
              <p:cNvPr id="20" name="Straight Arrow Connector 19"/>
              <p:cNvCxnSpPr/>
              <p:nvPr/>
            </p:nvCxnSpPr>
            <p:spPr>
              <a:xfrm flipH="1">
                <a:off x="1551632" y="2736779"/>
                <a:ext cx="246317" cy="233551"/>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62024" y="3466532"/>
              <a:ext cx="1427584" cy="1221872"/>
              <a:chOff x="62024" y="3466532"/>
              <a:chExt cx="1427584" cy="1221872"/>
            </a:xfrm>
          </p:grpSpPr>
          <p:sp>
            <p:nvSpPr>
              <p:cNvPr id="8" name="Oval 7"/>
              <p:cNvSpPr/>
              <p:nvPr/>
            </p:nvSpPr>
            <p:spPr>
              <a:xfrm>
                <a:off x="62024" y="4019185"/>
                <a:ext cx="1427584" cy="669219"/>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smtClean="0"/>
                  <a:t>filling</a:t>
                </a:r>
                <a:endParaRPr lang="en-US" sz="2800" dirty="0"/>
              </a:p>
            </p:txBody>
          </p:sp>
          <p:cxnSp>
            <p:nvCxnSpPr>
              <p:cNvPr id="10" name="Straight Arrow Connector 9"/>
              <p:cNvCxnSpPr/>
              <p:nvPr/>
            </p:nvCxnSpPr>
            <p:spPr>
              <a:xfrm>
                <a:off x="775816" y="3466532"/>
                <a:ext cx="0" cy="498924"/>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11969" y="4699923"/>
              <a:ext cx="1551632" cy="1073279"/>
              <a:chOff x="11969" y="4699923"/>
              <a:chExt cx="1551632" cy="1073279"/>
            </a:xfrm>
          </p:grpSpPr>
          <p:sp>
            <p:nvSpPr>
              <p:cNvPr id="5" name="Rectangle 4"/>
              <p:cNvSpPr/>
              <p:nvPr/>
            </p:nvSpPr>
            <p:spPr>
              <a:xfrm>
                <a:off x="11969" y="5266933"/>
                <a:ext cx="1551632" cy="506269"/>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leading</a:t>
                </a:r>
                <a:endParaRPr lang="en-US" sz="2800" dirty="0"/>
              </a:p>
            </p:txBody>
          </p:sp>
          <p:cxnSp>
            <p:nvCxnSpPr>
              <p:cNvPr id="7" name="Straight Arrow Connector 6"/>
              <p:cNvCxnSpPr/>
              <p:nvPr/>
            </p:nvCxnSpPr>
            <p:spPr>
              <a:xfrm flipH="1">
                <a:off x="777275" y="4699923"/>
                <a:ext cx="2" cy="525878"/>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Rectangle 20"/>
            <p:cNvSpPr/>
            <p:nvPr/>
          </p:nvSpPr>
          <p:spPr>
            <a:xfrm>
              <a:off x="0" y="6351731"/>
              <a:ext cx="4679092" cy="50626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appropriating our new nature</a:t>
              </a:r>
              <a:endParaRPr lang="en-US" sz="2800" dirty="0"/>
            </a:p>
          </p:txBody>
        </p:sp>
        <p:cxnSp>
          <p:nvCxnSpPr>
            <p:cNvPr id="24" name="Straight Arrow Connector 23"/>
            <p:cNvCxnSpPr/>
            <p:nvPr/>
          </p:nvCxnSpPr>
          <p:spPr>
            <a:xfrm flipH="1">
              <a:off x="775814" y="5773202"/>
              <a:ext cx="2" cy="525878"/>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2411911" y="3127268"/>
            <a:ext cx="6732090" cy="1569660"/>
          </a:xfrm>
          <a:prstGeom prst="rect">
            <a:avLst/>
          </a:prstGeom>
          <a:noFill/>
        </p:spPr>
        <p:txBody>
          <a:bodyPr wrap="square" rtlCol="0">
            <a:spAutoFit/>
          </a:bodyPr>
          <a:lstStyle/>
          <a:p>
            <a:pPr algn="r"/>
            <a:r>
              <a:rPr lang="en-US" sz="3200" b="1" dirty="0" smtClean="0"/>
              <a:t>Freedom from spiritual bondages</a:t>
            </a:r>
          </a:p>
          <a:p>
            <a:pPr algn="ctr"/>
            <a:r>
              <a:rPr lang="en-US" sz="3200" b="1" dirty="0" smtClean="0"/>
              <a:t>      through</a:t>
            </a:r>
          </a:p>
          <a:p>
            <a:pPr algn="r"/>
            <a:r>
              <a:rPr lang="en-US" sz="3200" b="1" dirty="0"/>
              <a:t>a</a:t>
            </a:r>
            <a:r>
              <a:rPr lang="en-US" sz="3200" b="1" dirty="0" smtClean="0"/>
              <a:t>ppropriating our new nature in Christ</a:t>
            </a:r>
            <a:endParaRPr lang="en-US" sz="3200" b="1" dirty="0"/>
          </a:p>
        </p:txBody>
      </p:sp>
    </p:spTree>
    <p:extLst>
      <p:ext uri="{BB962C8B-B14F-4D97-AF65-F5344CB8AC3E}">
        <p14:creationId xmlns:p14="http://schemas.microsoft.com/office/powerpoint/2010/main" val="26630141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650" r="10995"/>
          <a:stretch/>
        </p:blipFill>
        <p:spPr>
          <a:xfrm>
            <a:off x="0" y="1"/>
            <a:ext cx="9144000" cy="6858000"/>
          </a:xfrm>
          <a:prstGeom prst="rect">
            <a:avLst/>
          </a:prstGeom>
        </p:spPr>
      </p:pic>
      <p:sp>
        <p:nvSpPr>
          <p:cNvPr id="29" name="TextBox 28"/>
          <p:cNvSpPr txBox="1"/>
          <p:nvPr/>
        </p:nvSpPr>
        <p:spPr>
          <a:xfrm>
            <a:off x="-1" y="0"/>
            <a:ext cx="9153859" cy="6555641"/>
          </a:xfrm>
          <a:prstGeom prst="rect">
            <a:avLst/>
          </a:prstGeom>
          <a:noFill/>
        </p:spPr>
        <p:txBody>
          <a:bodyPr wrap="square" rtlCol="0">
            <a:spAutoFit/>
          </a:bodyPr>
          <a:lstStyle/>
          <a:p>
            <a:r>
              <a:rPr lang="en-US" sz="3200" b="1" dirty="0" smtClean="0"/>
              <a:t>Appropriating the work of Christ…</a:t>
            </a:r>
          </a:p>
          <a:p>
            <a:r>
              <a:rPr lang="en-US" sz="3200" b="1" dirty="0" smtClean="0"/>
              <a:t>	to overcome temptation and deception</a:t>
            </a:r>
          </a:p>
          <a:p>
            <a:endParaRPr lang="en-US" sz="2000" b="1" dirty="0" smtClean="0"/>
          </a:p>
          <a:p>
            <a:r>
              <a:rPr lang="en-US" sz="2800" u="sng" dirty="0"/>
              <a:t>God is willing to forgive us</a:t>
            </a:r>
            <a:r>
              <a:rPr lang="en-US" sz="2800" dirty="0"/>
              <a:t>:  Acts 10.43 </a:t>
            </a:r>
          </a:p>
          <a:p>
            <a:r>
              <a:rPr lang="en-US" sz="2800" u="sng" dirty="0" smtClean="0"/>
              <a:t>God </a:t>
            </a:r>
            <a:r>
              <a:rPr lang="en-US" sz="2800" u="sng" dirty="0" smtClean="0"/>
              <a:t>has made us spiritually alive</a:t>
            </a:r>
            <a:r>
              <a:rPr lang="en-US" sz="2800" dirty="0" smtClean="0"/>
              <a:t>:  Ephesians 2.4-7</a:t>
            </a:r>
            <a:endParaRPr lang="en-US" sz="2800" b="1" dirty="0"/>
          </a:p>
          <a:p>
            <a:r>
              <a:rPr lang="en-US" sz="2800" u="sng" dirty="0" smtClean="0"/>
              <a:t>God </a:t>
            </a:r>
            <a:r>
              <a:rPr lang="en-US" sz="2800" u="sng" dirty="0"/>
              <a:t>regenerated us in a new spiritual birth</a:t>
            </a:r>
            <a:r>
              <a:rPr lang="en-US" sz="2800" dirty="0"/>
              <a:t>: </a:t>
            </a:r>
            <a:r>
              <a:rPr lang="en-US" sz="2800" dirty="0" smtClean="0"/>
              <a:t>1 </a:t>
            </a:r>
            <a:r>
              <a:rPr lang="en-US" sz="2800" dirty="0"/>
              <a:t>Peter </a:t>
            </a:r>
            <a:r>
              <a:rPr lang="en-US" sz="2800" dirty="0" smtClean="0"/>
              <a:t>1.3</a:t>
            </a:r>
            <a:endParaRPr lang="en-US" sz="3200" dirty="0" smtClean="0"/>
          </a:p>
          <a:p>
            <a:r>
              <a:rPr lang="en-US" sz="2800" u="sng" dirty="0" smtClean="0"/>
              <a:t>God </a:t>
            </a:r>
            <a:r>
              <a:rPr lang="en-US" sz="2800" u="sng" dirty="0"/>
              <a:t>has given us resurrected life</a:t>
            </a:r>
            <a:r>
              <a:rPr lang="en-US" sz="2800" dirty="0"/>
              <a:t>: </a:t>
            </a:r>
            <a:r>
              <a:rPr lang="en-US" sz="2800" dirty="0" smtClean="0"/>
              <a:t>Colossians 2.12</a:t>
            </a:r>
          </a:p>
          <a:p>
            <a:endParaRPr lang="en-US" sz="3200" dirty="0" smtClean="0"/>
          </a:p>
          <a:p>
            <a:r>
              <a:rPr lang="en-US" sz="3200" u="sng" dirty="0"/>
              <a:t>God has made us a new creation</a:t>
            </a:r>
            <a:r>
              <a:rPr lang="en-US" sz="3200" dirty="0"/>
              <a:t>:  </a:t>
            </a:r>
            <a:endParaRPr lang="en-US" sz="3200" dirty="0" smtClean="0"/>
          </a:p>
          <a:p>
            <a:r>
              <a:rPr lang="en-US" sz="3200" dirty="0" smtClean="0"/>
              <a:t>2 </a:t>
            </a:r>
            <a:r>
              <a:rPr lang="en-US" sz="3200" dirty="0"/>
              <a:t>Corinthians 5.17 NET:  “So </a:t>
            </a:r>
            <a:endParaRPr lang="en-US" sz="3200" dirty="0" smtClean="0"/>
          </a:p>
          <a:p>
            <a:r>
              <a:rPr lang="en-US" sz="3200" dirty="0" smtClean="0"/>
              <a:t>then</a:t>
            </a:r>
            <a:r>
              <a:rPr lang="en-US" sz="3200" dirty="0"/>
              <a:t>, </a:t>
            </a:r>
            <a:r>
              <a:rPr lang="en-US" sz="3200" dirty="0" smtClean="0"/>
              <a:t>if </a:t>
            </a:r>
            <a:r>
              <a:rPr lang="en-US" sz="3200" dirty="0"/>
              <a:t>anyone is in Christ, he is a </a:t>
            </a:r>
            <a:endParaRPr lang="en-US" sz="3200" dirty="0" smtClean="0"/>
          </a:p>
          <a:p>
            <a:r>
              <a:rPr lang="en-US" sz="3200" dirty="0" smtClean="0"/>
              <a:t>new </a:t>
            </a:r>
            <a:r>
              <a:rPr lang="en-US" sz="3200" dirty="0"/>
              <a:t>creation; what is old has </a:t>
            </a:r>
            <a:endParaRPr lang="en-US" sz="3200" dirty="0" smtClean="0"/>
          </a:p>
          <a:p>
            <a:r>
              <a:rPr lang="en-US" sz="3200" dirty="0" smtClean="0"/>
              <a:t>passed </a:t>
            </a:r>
            <a:r>
              <a:rPr lang="en-US" sz="3200" dirty="0"/>
              <a:t>away– look, what is new has </a:t>
            </a:r>
            <a:endParaRPr lang="en-US" sz="3200" dirty="0" smtClean="0"/>
          </a:p>
          <a:p>
            <a:r>
              <a:rPr lang="en-US" sz="3200" dirty="0" smtClean="0"/>
              <a:t>come</a:t>
            </a:r>
            <a:r>
              <a:rPr lang="en-US" sz="3200" dirty="0"/>
              <a:t>!”</a:t>
            </a:r>
            <a:endParaRPr lang="en-US" sz="3200" dirty="0" smtClean="0"/>
          </a:p>
        </p:txBody>
      </p:sp>
    </p:spTree>
    <p:extLst>
      <p:ext uri="{BB962C8B-B14F-4D97-AF65-F5344CB8AC3E}">
        <p14:creationId xmlns:p14="http://schemas.microsoft.com/office/powerpoint/2010/main" val="317932892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7840" r="117" b="8000"/>
          <a:stretch/>
        </p:blipFill>
        <p:spPr>
          <a:xfrm>
            <a:off x="-1" y="0"/>
            <a:ext cx="9144000" cy="6858000"/>
          </a:xfrm>
          <a:prstGeom prst="rect">
            <a:avLst/>
          </a:prstGeom>
        </p:spPr>
      </p:pic>
      <p:sp>
        <p:nvSpPr>
          <p:cNvPr id="29" name="TextBox 28"/>
          <p:cNvSpPr txBox="1"/>
          <p:nvPr/>
        </p:nvSpPr>
        <p:spPr>
          <a:xfrm>
            <a:off x="-18097" y="0"/>
            <a:ext cx="9153859" cy="6848029"/>
          </a:xfrm>
          <a:prstGeom prst="rect">
            <a:avLst/>
          </a:prstGeom>
          <a:solidFill>
            <a:schemeClr val="bg2">
              <a:alpha val="30000"/>
            </a:schemeClr>
          </a:solidFill>
        </p:spPr>
        <p:txBody>
          <a:bodyPr wrap="square" rtlCol="0">
            <a:spAutoFit/>
          </a:bodyPr>
          <a:lstStyle/>
          <a:p>
            <a:pPr algn="r"/>
            <a:r>
              <a:rPr lang="en-US" sz="3200" b="1" dirty="0" smtClean="0"/>
              <a:t>Believing the truth about yourself…</a:t>
            </a:r>
          </a:p>
          <a:p>
            <a:pPr algn="r">
              <a:spcBef>
                <a:spcPts val="600"/>
              </a:spcBef>
            </a:pPr>
            <a:r>
              <a:rPr lang="en-US" sz="3200" dirty="0" smtClean="0"/>
              <a:t>You are a “saint,” a “holy one.”</a:t>
            </a:r>
          </a:p>
          <a:p>
            <a:pPr algn="r">
              <a:spcBef>
                <a:spcPts val="600"/>
              </a:spcBef>
            </a:pPr>
            <a:r>
              <a:rPr lang="en-US" sz="3200" dirty="0" smtClean="0"/>
              <a:t>You are a brother or sister of Christ.</a:t>
            </a:r>
          </a:p>
          <a:p>
            <a:pPr algn="r">
              <a:spcBef>
                <a:spcPts val="600"/>
              </a:spcBef>
            </a:pPr>
            <a:r>
              <a:rPr lang="en-US" sz="3200" dirty="0" smtClean="0"/>
              <a:t>You are a son or daughter of God the Father.</a:t>
            </a:r>
          </a:p>
          <a:p>
            <a:pPr algn="r">
              <a:spcBef>
                <a:spcPts val="600"/>
              </a:spcBef>
            </a:pPr>
            <a:r>
              <a:rPr lang="en-US" sz="3200" dirty="0" smtClean="0"/>
              <a:t>You are a fellow heir with Christ.</a:t>
            </a:r>
          </a:p>
          <a:p>
            <a:pPr algn="r">
              <a:spcBef>
                <a:spcPts val="600"/>
              </a:spcBef>
            </a:pPr>
            <a:r>
              <a:rPr lang="en-US" sz="3200" dirty="0" smtClean="0"/>
              <a:t>You are a citizen of Heaven.</a:t>
            </a:r>
          </a:p>
          <a:p>
            <a:pPr algn="r">
              <a:spcBef>
                <a:spcPts val="600"/>
              </a:spcBef>
            </a:pPr>
            <a:r>
              <a:rPr lang="en-US" sz="3200" dirty="0" smtClean="0"/>
              <a:t>You are a child of the light.</a:t>
            </a:r>
          </a:p>
          <a:p>
            <a:pPr algn="r">
              <a:spcBef>
                <a:spcPts val="600"/>
              </a:spcBef>
            </a:pPr>
            <a:r>
              <a:rPr lang="en-US" sz="3200" dirty="0" smtClean="0"/>
              <a:t>You are part of a royal priesthood, </a:t>
            </a:r>
          </a:p>
          <a:p>
            <a:pPr algn="r">
              <a:spcBef>
                <a:spcPts val="600"/>
              </a:spcBef>
            </a:pPr>
            <a:r>
              <a:rPr lang="en-US" sz="3200" dirty="0" smtClean="0"/>
              <a:t>a holy nation, a people of God.</a:t>
            </a:r>
          </a:p>
          <a:p>
            <a:pPr algn="r">
              <a:spcBef>
                <a:spcPts val="600"/>
              </a:spcBef>
            </a:pPr>
            <a:endParaRPr lang="en-US" sz="3200" dirty="0"/>
          </a:p>
          <a:p>
            <a:pPr algn="r">
              <a:spcBef>
                <a:spcPts val="600"/>
              </a:spcBef>
            </a:pPr>
            <a:endParaRPr lang="en-US" sz="3200" dirty="0" smtClean="0"/>
          </a:p>
          <a:p>
            <a:pPr algn="r">
              <a:spcBef>
                <a:spcPts val="600"/>
              </a:spcBef>
            </a:pPr>
            <a:endParaRPr lang="en-US" sz="3200" dirty="0" smtClean="0"/>
          </a:p>
        </p:txBody>
      </p:sp>
      <p:sp>
        <p:nvSpPr>
          <p:cNvPr id="5" name="TextBox 4"/>
          <p:cNvSpPr txBox="1"/>
          <p:nvPr/>
        </p:nvSpPr>
        <p:spPr>
          <a:xfrm>
            <a:off x="0" y="6483178"/>
            <a:ext cx="3229232" cy="374822"/>
          </a:xfrm>
          <a:prstGeom prst="rect">
            <a:avLst/>
          </a:prstGeom>
          <a:noFill/>
        </p:spPr>
        <p:txBody>
          <a:bodyPr wrap="square" rtlCol="0">
            <a:spAutoFit/>
          </a:bodyPr>
          <a:lstStyle/>
          <a:p>
            <a:r>
              <a:rPr lang="it-IT" dirty="0" smtClean="0">
                <a:solidFill>
                  <a:schemeClr val="bg1"/>
                </a:solidFill>
              </a:rPr>
              <a:t>drewcuster.wordpress.com</a:t>
            </a:r>
            <a:endParaRPr lang="en-US" dirty="0">
              <a:solidFill>
                <a:schemeClr val="bg1"/>
              </a:solidFill>
            </a:endParaRPr>
          </a:p>
        </p:txBody>
      </p:sp>
    </p:spTree>
    <p:extLst>
      <p:ext uri="{BB962C8B-B14F-4D97-AF65-F5344CB8AC3E}">
        <p14:creationId xmlns:p14="http://schemas.microsoft.com/office/powerpoint/2010/main" val="427052763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grpSp>
        <p:nvGrpSpPr>
          <p:cNvPr id="28" name="Group 27"/>
          <p:cNvGrpSpPr/>
          <p:nvPr/>
        </p:nvGrpSpPr>
        <p:grpSpPr>
          <a:xfrm>
            <a:off x="0" y="47480"/>
            <a:ext cx="4679092" cy="6728140"/>
            <a:chOff x="0" y="129860"/>
            <a:chExt cx="4679092" cy="6728140"/>
          </a:xfrm>
        </p:grpSpPr>
        <p:grpSp>
          <p:nvGrpSpPr>
            <p:cNvPr id="25" name="Group 24"/>
            <p:cNvGrpSpPr/>
            <p:nvPr/>
          </p:nvGrpSpPr>
          <p:grpSpPr>
            <a:xfrm>
              <a:off x="0" y="129860"/>
              <a:ext cx="3674076" cy="3336672"/>
              <a:chOff x="0" y="129860"/>
              <a:chExt cx="3674076" cy="3336672"/>
            </a:xfrm>
          </p:grpSpPr>
          <p:sp>
            <p:nvSpPr>
              <p:cNvPr id="11" name="Oval 10"/>
              <p:cNvSpPr/>
              <p:nvPr/>
            </p:nvSpPr>
            <p:spPr>
              <a:xfrm>
                <a:off x="817376" y="129860"/>
                <a:ext cx="1244355" cy="792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smtClean="0"/>
                  <a:t>blood</a:t>
                </a:r>
                <a:endParaRPr lang="en-US" sz="2800" dirty="0"/>
              </a:p>
            </p:txBody>
          </p:sp>
          <p:sp>
            <p:nvSpPr>
              <p:cNvPr id="12" name="Oval 11"/>
              <p:cNvSpPr/>
              <p:nvPr/>
            </p:nvSpPr>
            <p:spPr>
              <a:xfrm>
                <a:off x="2411910" y="1176074"/>
                <a:ext cx="1262166" cy="62509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smtClean="0"/>
                  <a:t>grace</a:t>
                </a:r>
                <a:endParaRPr lang="en-US" sz="2800" dirty="0"/>
              </a:p>
            </p:txBody>
          </p:sp>
          <p:cxnSp>
            <p:nvCxnSpPr>
              <p:cNvPr id="13" name="Straight Arrow Connector 12"/>
              <p:cNvCxnSpPr>
                <a:endCxn id="12" idx="1"/>
              </p:cNvCxnSpPr>
              <p:nvPr/>
            </p:nvCxnSpPr>
            <p:spPr>
              <a:xfrm>
                <a:off x="1902086" y="751928"/>
                <a:ext cx="694664" cy="515690"/>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5451" y="1209349"/>
                <a:ext cx="2221231" cy="581051"/>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smtClean="0"/>
                  <a:t>indwelling</a:t>
                </a:r>
                <a:endParaRPr lang="en-US" sz="2800" dirty="0"/>
              </a:p>
            </p:txBody>
          </p:sp>
          <p:cxnSp>
            <p:nvCxnSpPr>
              <p:cNvPr id="15" name="Straight Arrow Connector 14"/>
              <p:cNvCxnSpPr/>
              <p:nvPr/>
            </p:nvCxnSpPr>
            <p:spPr>
              <a:xfrm>
                <a:off x="1902086" y="774011"/>
                <a:ext cx="0" cy="493606"/>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552840" y="1649425"/>
                <a:ext cx="2789" cy="448112"/>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996778" y="1824261"/>
                <a:ext cx="6150" cy="1099349"/>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796820" y="2185478"/>
                <a:ext cx="1877256" cy="54843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submission</a:t>
                </a:r>
                <a:endParaRPr lang="en-US" sz="2800" dirty="0"/>
              </a:p>
            </p:txBody>
          </p:sp>
          <p:sp>
            <p:nvSpPr>
              <p:cNvPr id="19" name="Rectangle 18"/>
              <p:cNvSpPr/>
              <p:nvPr/>
            </p:nvSpPr>
            <p:spPr>
              <a:xfrm>
                <a:off x="0" y="2970330"/>
                <a:ext cx="1551632" cy="49620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yielding</a:t>
                </a:r>
                <a:endParaRPr lang="en-US" sz="2800" dirty="0"/>
              </a:p>
            </p:txBody>
          </p:sp>
          <p:cxnSp>
            <p:nvCxnSpPr>
              <p:cNvPr id="20" name="Straight Arrow Connector 19"/>
              <p:cNvCxnSpPr/>
              <p:nvPr/>
            </p:nvCxnSpPr>
            <p:spPr>
              <a:xfrm flipH="1">
                <a:off x="1551632" y="2736779"/>
                <a:ext cx="246317" cy="233551"/>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62024" y="3466532"/>
              <a:ext cx="1427584" cy="1221872"/>
              <a:chOff x="62024" y="3466532"/>
              <a:chExt cx="1427584" cy="1221872"/>
            </a:xfrm>
          </p:grpSpPr>
          <p:sp>
            <p:nvSpPr>
              <p:cNvPr id="8" name="Oval 7"/>
              <p:cNvSpPr/>
              <p:nvPr/>
            </p:nvSpPr>
            <p:spPr>
              <a:xfrm>
                <a:off x="62024" y="4019185"/>
                <a:ext cx="1427584" cy="669219"/>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smtClean="0"/>
                  <a:t>filling</a:t>
                </a:r>
                <a:endParaRPr lang="en-US" sz="2800" dirty="0"/>
              </a:p>
            </p:txBody>
          </p:sp>
          <p:cxnSp>
            <p:nvCxnSpPr>
              <p:cNvPr id="10" name="Straight Arrow Connector 9"/>
              <p:cNvCxnSpPr/>
              <p:nvPr/>
            </p:nvCxnSpPr>
            <p:spPr>
              <a:xfrm>
                <a:off x="775816" y="3466532"/>
                <a:ext cx="0" cy="498924"/>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11969" y="4699923"/>
              <a:ext cx="1551632" cy="1073279"/>
              <a:chOff x="11969" y="4699923"/>
              <a:chExt cx="1551632" cy="1073279"/>
            </a:xfrm>
          </p:grpSpPr>
          <p:sp>
            <p:nvSpPr>
              <p:cNvPr id="5" name="Rectangle 4"/>
              <p:cNvSpPr/>
              <p:nvPr/>
            </p:nvSpPr>
            <p:spPr>
              <a:xfrm>
                <a:off x="11969" y="5266933"/>
                <a:ext cx="1551632" cy="506269"/>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leading</a:t>
                </a:r>
                <a:endParaRPr lang="en-US" sz="2800" dirty="0"/>
              </a:p>
            </p:txBody>
          </p:sp>
          <p:cxnSp>
            <p:nvCxnSpPr>
              <p:cNvPr id="7" name="Straight Arrow Connector 6"/>
              <p:cNvCxnSpPr/>
              <p:nvPr/>
            </p:nvCxnSpPr>
            <p:spPr>
              <a:xfrm flipH="1">
                <a:off x="777275" y="4699923"/>
                <a:ext cx="2" cy="525878"/>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Rectangle 20"/>
            <p:cNvSpPr/>
            <p:nvPr/>
          </p:nvSpPr>
          <p:spPr>
            <a:xfrm>
              <a:off x="0" y="6351731"/>
              <a:ext cx="4679092" cy="50626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appropriating our new nature</a:t>
              </a:r>
              <a:endParaRPr lang="en-US" sz="2800" dirty="0"/>
            </a:p>
          </p:txBody>
        </p:sp>
        <p:cxnSp>
          <p:nvCxnSpPr>
            <p:cNvPr id="24" name="Straight Arrow Connector 23"/>
            <p:cNvCxnSpPr/>
            <p:nvPr/>
          </p:nvCxnSpPr>
          <p:spPr>
            <a:xfrm flipH="1">
              <a:off x="775814" y="5773202"/>
              <a:ext cx="2" cy="525878"/>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1808789" y="0"/>
            <a:ext cx="7345069" cy="6001643"/>
          </a:xfrm>
          <a:prstGeom prst="rect">
            <a:avLst/>
          </a:prstGeom>
          <a:noFill/>
        </p:spPr>
        <p:txBody>
          <a:bodyPr wrap="square" rtlCol="0">
            <a:spAutoFit/>
          </a:bodyPr>
          <a:lstStyle/>
          <a:p>
            <a:pPr algn="r"/>
            <a:r>
              <a:rPr lang="en-US" sz="3200" b="1" dirty="0" smtClean="0"/>
              <a:t>	Submission </a:t>
            </a:r>
            <a:r>
              <a:rPr lang="en-US" sz="3200" b="1" dirty="0" smtClean="0"/>
              <a:t>to Christ, not sin…</a:t>
            </a:r>
            <a:endParaRPr lang="en-US" sz="3200" b="1" dirty="0" smtClean="0"/>
          </a:p>
          <a:p>
            <a:endParaRPr lang="en-US" sz="3200" b="1" dirty="0"/>
          </a:p>
          <a:p>
            <a:r>
              <a:rPr lang="en-US" sz="3200" dirty="0" smtClean="0"/>
              <a:t>		Ephesians </a:t>
            </a:r>
            <a:r>
              <a:rPr lang="en-US" sz="3200" dirty="0"/>
              <a:t>4.22-24 NET:  “You </a:t>
            </a:r>
            <a:r>
              <a:rPr lang="en-US" sz="3200" dirty="0" smtClean="0"/>
              <a:t>		were </a:t>
            </a:r>
            <a:r>
              <a:rPr lang="en-US" sz="3200" dirty="0"/>
              <a:t>taught with reference to </a:t>
            </a:r>
            <a:r>
              <a:rPr lang="en-US" sz="3200" dirty="0" smtClean="0"/>
              <a:t>		your </a:t>
            </a:r>
            <a:r>
              <a:rPr lang="en-US" sz="3200" dirty="0"/>
              <a:t>former way of life to lay </a:t>
            </a:r>
            <a:r>
              <a:rPr lang="en-US" sz="3200" dirty="0" smtClean="0"/>
              <a:t>		aside </a:t>
            </a:r>
            <a:r>
              <a:rPr lang="en-US" sz="3200" dirty="0"/>
              <a:t>the old man who is being corrupted in accordance with deceitful desires, to be renewed in the spirit of your mind, and to put on the new man who has been created in God's image– in righteousness and holiness that comes from truth.”</a:t>
            </a:r>
            <a:endParaRPr lang="en-US" sz="3200" b="1" dirty="0"/>
          </a:p>
        </p:txBody>
      </p:sp>
    </p:spTree>
    <p:extLst>
      <p:ext uri="{BB962C8B-B14F-4D97-AF65-F5344CB8AC3E}">
        <p14:creationId xmlns:p14="http://schemas.microsoft.com/office/powerpoint/2010/main" val="1689906188"/>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grpSp>
        <p:nvGrpSpPr>
          <p:cNvPr id="28" name="Group 27"/>
          <p:cNvGrpSpPr/>
          <p:nvPr/>
        </p:nvGrpSpPr>
        <p:grpSpPr>
          <a:xfrm>
            <a:off x="0" y="47480"/>
            <a:ext cx="4679092" cy="6728140"/>
            <a:chOff x="0" y="129860"/>
            <a:chExt cx="4679092" cy="6728140"/>
          </a:xfrm>
        </p:grpSpPr>
        <p:grpSp>
          <p:nvGrpSpPr>
            <p:cNvPr id="25" name="Group 24"/>
            <p:cNvGrpSpPr/>
            <p:nvPr/>
          </p:nvGrpSpPr>
          <p:grpSpPr>
            <a:xfrm>
              <a:off x="0" y="129860"/>
              <a:ext cx="3674076" cy="3336672"/>
              <a:chOff x="0" y="129860"/>
              <a:chExt cx="3674076" cy="3336672"/>
            </a:xfrm>
          </p:grpSpPr>
          <p:sp>
            <p:nvSpPr>
              <p:cNvPr id="11" name="Oval 10"/>
              <p:cNvSpPr/>
              <p:nvPr/>
            </p:nvSpPr>
            <p:spPr>
              <a:xfrm>
                <a:off x="817376" y="129860"/>
                <a:ext cx="1244355" cy="792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smtClean="0"/>
                  <a:t>blood</a:t>
                </a:r>
                <a:endParaRPr lang="en-US" sz="2800" dirty="0"/>
              </a:p>
            </p:txBody>
          </p:sp>
          <p:sp>
            <p:nvSpPr>
              <p:cNvPr id="12" name="Oval 11"/>
              <p:cNvSpPr/>
              <p:nvPr/>
            </p:nvSpPr>
            <p:spPr>
              <a:xfrm>
                <a:off x="2411910" y="1176074"/>
                <a:ext cx="1262166" cy="62509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smtClean="0"/>
                  <a:t>grace</a:t>
                </a:r>
                <a:endParaRPr lang="en-US" sz="2800" dirty="0"/>
              </a:p>
            </p:txBody>
          </p:sp>
          <p:cxnSp>
            <p:nvCxnSpPr>
              <p:cNvPr id="13" name="Straight Arrow Connector 12"/>
              <p:cNvCxnSpPr>
                <a:endCxn id="12" idx="1"/>
              </p:cNvCxnSpPr>
              <p:nvPr/>
            </p:nvCxnSpPr>
            <p:spPr>
              <a:xfrm>
                <a:off x="1902086" y="751928"/>
                <a:ext cx="694664" cy="515690"/>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5451" y="1209349"/>
                <a:ext cx="2221231" cy="581051"/>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smtClean="0"/>
                  <a:t>indwelling</a:t>
                </a:r>
                <a:endParaRPr lang="en-US" sz="2800" dirty="0"/>
              </a:p>
            </p:txBody>
          </p:sp>
          <p:cxnSp>
            <p:nvCxnSpPr>
              <p:cNvPr id="15" name="Straight Arrow Connector 14"/>
              <p:cNvCxnSpPr/>
              <p:nvPr/>
            </p:nvCxnSpPr>
            <p:spPr>
              <a:xfrm>
                <a:off x="1902086" y="774011"/>
                <a:ext cx="0" cy="493606"/>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552840" y="1649425"/>
                <a:ext cx="2789" cy="448112"/>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996778" y="1824261"/>
                <a:ext cx="6150" cy="1099349"/>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796820" y="2185478"/>
                <a:ext cx="1877256" cy="54843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submission</a:t>
                </a:r>
                <a:endParaRPr lang="en-US" sz="2800" dirty="0"/>
              </a:p>
            </p:txBody>
          </p:sp>
          <p:sp>
            <p:nvSpPr>
              <p:cNvPr id="19" name="Rectangle 18"/>
              <p:cNvSpPr/>
              <p:nvPr/>
            </p:nvSpPr>
            <p:spPr>
              <a:xfrm>
                <a:off x="0" y="2970330"/>
                <a:ext cx="1551632" cy="49620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yielding</a:t>
                </a:r>
                <a:endParaRPr lang="en-US" sz="2800" dirty="0"/>
              </a:p>
            </p:txBody>
          </p:sp>
          <p:cxnSp>
            <p:nvCxnSpPr>
              <p:cNvPr id="20" name="Straight Arrow Connector 19"/>
              <p:cNvCxnSpPr/>
              <p:nvPr/>
            </p:nvCxnSpPr>
            <p:spPr>
              <a:xfrm flipH="1">
                <a:off x="1551632" y="2736779"/>
                <a:ext cx="246317" cy="233551"/>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62024" y="3466532"/>
              <a:ext cx="1427584" cy="1221872"/>
              <a:chOff x="62024" y="3466532"/>
              <a:chExt cx="1427584" cy="1221872"/>
            </a:xfrm>
          </p:grpSpPr>
          <p:sp>
            <p:nvSpPr>
              <p:cNvPr id="8" name="Oval 7"/>
              <p:cNvSpPr/>
              <p:nvPr/>
            </p:nvSpPr>
            <p:spPr>
              <a:xfrm>
                <a:off x="62024" y="4019185"/>
                <a:ext cx="1427584" cy="669219"/>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smtClean="0"/>
                  <a:t>filling</a:t>
                </a:r>
                <a:endParaRPr lang="en-US" sz="2800" dirty="0"/>
              </a:p>
            </p:txBody>
          </p:sp>
          <p:cxnSp>
            <p:nvCxnSpPr>
              <p:cNvPr id="10" name="Straight Arrow Connector 9"/>
              <p:cNvCxnSpPr/>
              <p:nvPr/>
            </p:nvCxnSpPr>
            <p:spPr>
              <a:xfrm>
                <a:off x="775816" y="3466532"/>
                <a:ext cx="0" cy="498924"/>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11969" y="4699923"/>
              <a:ext cx="1551632" cy="1073279"/>
              <a:chOff x="11969" y="4699923"/>
              <a:chExt cx="1551632" cy="1073279"/>
            </a:xfrm>
          </p:grpSpPr>
          <p:sp>
            <p:nvSpPr>
              <p:cNvPr id="5" name="Rectangle 4"/>
              <p:cNvSpPr/>
              <p:nvPr/>
            </p:nvSpPr>
            <p:spPr>
              <a:xfrm>
                <a:off x="11969" y="5266933"/>
                <a:ext cx="1551632" cy="506269"/>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leading</a:t>
                </a:r>
                <a:endParaRPr lang="en-US" sz="2800" dirty="0"/>
              </a:p>
            </p:txBody>
          </p:sp>
          <p:cxnSp>
            <p:nvCxnSpPr>
              <p:cNvPr id="7" name="Straight Arrow Connector 6"/>
              <p:cNvCxnSpPr/>
              <p:nvPr/>
            </p:nvCxnSpPr>
            <p:spPr>
              <a:xfrm flipH="1">
                <a:off x="777275" y="4699923"/>
                <a:ext cx="2" cy="525878"/>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Rectangle 20"/>
            <p:cNvSpPr/>
            <p:nvPr/>
          </p:nvSpPr>
          <p:spPr>
            <a:xfrm>
              <a:off x="0" y="6351731"/>
              <a:ext cx="4679092" cy="50626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appropriating our new nature</a:t>
              </a:r>
              <a:endParaRPr lang="en-US" sz="2800" dirty="0"/>
            </a:p>
          </p:txBody>
        </p:sp>
        <p:cxnSp>
          <p:nvCxnSpPr>
            <p:cNvPr id="24" name="Straight Arrow Connector 23"/>
            <p:cNvCxnSpPr/>
            <p:nvPr/>
          </p:nvCxnSpPr>
          <p:spPr>
            <a:xfrm flipH="1">
              <a:off x="775814" y="5773202"/>
              <a:ext cx="2" cy="525878"/>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1674790" y="2688180"/>
            <a:ext cx="7531891" cy="3539430"/>
          </a:xfrm>
          <a:prstGeom prst="rect">
            <a:avLst/>
          </a:prstGeom>
          <a:noFill/>
        </p:spPr>
        <p:txBody>
          <a:bodyPr wrap="square" rtlCol="0">
            <a:spAutoFit/>
          </a:bodyPr>
          <a:lstStyle/>
          <a:p>
            <a:r>
              <a:rPr lang="en-US" sz="3200" b="1" dirty="0" smtClean="0"/>
              <a:t>Submission </a:t>
            </a:r>
            <a:r>
              <a:rPr lang="en-US" sz="3200" b="1" dirty="0" smtClean="0"/>
              <a:t>to Christ, not sin…</a:t>
            </a:r>
            <a:endParaRPr lang="en-US" sz="3200" b="1" dirty="0" smtClean="0"/>
          </a:p>
          <a:p>
            <a:endParaRPr lang="en-US" sz="3200" b="1" dirty="0"/>
          </a:p>
          <a:p>
            <a:r>
              <a:rPr lang="en-US" sz="3200" dirty="0" smtClean="0"/>
              <a:t>Colossians </a:t>
            </a:r>
            <a:r>
              <a:rPr lang="en-US" sz="3200" dirty="0"/>
              <a:t>3.9-10 NIV:  </a:t>
            </a:r>
            <a:r>
              <a:rPr lang="en-US" sz="3200" dirty="0" smtClean="0"/>
              <a:t>“</a:t>
            </a:r>
            <a:r>
              <a:rPr lang="en-US" sz="3200" dirty="0"/>
              <a:t>Do not lie to each other, since you have taken off your old self with its practices and have put on the new self, which is being renewed in knowledge in the image of its Creator.”</a:t>
            </a:r>
            <a:endParaRPr lang="en-US" sz="3200" b="1" dirty="0"/>
          </a:p>
        </p:txBody>
      </p:sp>
    </p:spTree>
    <p:extLst>
      <p:ext uri="{BB962C8B-B14F-4D97-AF65-F5344CB8AC3E}">
        <p14:creationId xmlns:p14="http://schemas.microsoft.com/office/powerpoint/2010/main" val="335181504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grpSp>
        <p:nvGrpSpPr>
          <p:cNvPr id="28" name="Group 27"/>
          <p:cNvGrpSpPr/>
          <p:nvPr/>
        </p:nvGrpSpPr>
        <p:grpSpPr>
          <a:xfrm>
            <a:off x="0" y="47480"/>
            <a:ext cx="4679092" cy="6728140"/>
            <a:chOff x="0" y="129860"/>
            <a:chExt cx="4679092" cy="6728140"/>
          </a:xfrm>
        </p:grpSpPr>
        <p:grpSp>
          <p:nvGrpSpPr>
            <p:cNvPr id="25" name="Group 24"/>
            <p:cNvGrpSpPr/>
            <p:nvPr/>
          </p:nvGrpSpPr>
          <p:grpSpPr>
            <a:xfrm>
              <a:off x="0" y="129860"/>
              <a:ext cx="3674076" cy="3336672"/>
              <a:chOff x="0" y="129860"/>
              <a:chExt cx="3674076" cy="3336672"/>
            </a:xfrm>
          </p:grpSpPr>
          <p:sp>
            <p:nvSpPr>
              <p:cNvPr id="11" name="Oval 10"/>
              <p:cNvSpPr/>
              <p:nvPr/>
            </p:nvSpPr>
            <p:spPr>
              <a:xfrm>
                <a:off x="817376" y="129860"/>
                <a:ext cx="1244355" cy="792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smtClean="0"/>
                  <a:t>blood</a:t>
                </a:r>
                <a:endParaRPr lang="en-US" sz="2800" dirty="0"/>
              </a:p>
            </p:txBody>
          </p:sp>
          <p:sp>
            <p:nvSpPr>
              <p:cNvPr id="12" name="Oval 11"/>
              <p:cNvSpPr/>
              <p:nvPr/>
            </p:nvSpPr>
            <p:spPr>
              <a:xfrm>
                <a:off x="2411910" y="1176074"/>
                <a:ext cx="1262166" cy="62509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smtClean="0"/>
                  <a:t>grace</a:t>
                </a:r>
                <a:endParaRPr lang="en-US" sz="2800" dirty="0"/>
              </a:p>
            </p:txBody>
          </p:sp>
          <p:cxnSp>
            <p:nvCxnSpPr>
              <p:cNvPr id="13" name="Straight Arrow Connector 12"/>
              <p:cNvCxnSpPr>
                <a:endCxn id="12" idx="1"/>
              </p:cNvCxnSpPr>
              <p:nvPr/>
            </p:nvCxnSpPr>
            <p:spPr>
              <a:xfrm>
                <a:off x="1902086" y="751928"/>
                <a:ext cx="694664" cy="515690"/>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5451" y="1209349"/>
                <a:ext cx="2221231" cy="581051"/>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smtClean="0"/>
                  <a:t>indwelling</a:t>
                </a:r>
                <a:endParaRPr lang="en-US" sz="2800" dirty="0"/>
              </a:p>
            </p:txBody>
          </p:sp>
          <p:cxnSp>
            <p:nvCxnSpPr>
              <p:cNvPr id="15" name="Straight Arrow Connector 14"/>
              <p:cNvCxnSpPr/>
              <p:nvPr/>
            </p:nvCxnSpPr>
            <p:spPr>
              <a:xfrm>
                <a:off x="1902086" y="774011"/>
                <a:ext cx="0" cy="493606"/>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552840" y="1649425"/>
                <a:ext cx="2789" cy="448112"/>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996778" y="1824261"/>
                <a:ext cx="6150" cy="1099349"/>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796820" y="2185478"/>
                <a:ext cx="1877256" cy="54843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submission</a:t>
                </a:r>
                <a:endParaRPr lang="en-US" sz="2800" dirty="0"/>
              </a:p>
            </p:txBody>
          </p:sp>
          <p:sp>
            <p:nvSpPr>
              <p:cNvPr id="19" name="Rectangle 18"/>
              <p:cNvSpPr/>
              <p:nvPr/>
            </p:nvSpPr>
            <p:spPr>
              <a:xfrm>
                <a:off x="0" y="2970330"/>
                <a:ext cx="1551632" cy="49620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yielding</a:t>
                </a:r>
                <a:endParaRPr lang="en-US" sz="2800" dirty="0"/>
              </a:p>
            </p:txBody>
          </p:sp>
          <p:cxnSp>
            <p:nvCxnSpPr>
              <p:cNvPr id="20" name="Straight Arrow Connector 19"/>
              <p:cNvCxnSpPr/>
              <p:nvPr/>
            </p:nvCxnSpPr>
            <p:spPr>
              <a:xfrm flipH="1">
                <a:off x="1551632" y="2736779"/>
                <a:ext cx="246317" cy="233551"/>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62024" y="3466532"/>
              <a:ext cx="1427584" cy="1221872"/>
              <a:chOff x="62024" y="3466532"/>
              <a:chExt cx="1427584" cy="1221872"/>
            </a:xfrm>
          </p:grpSpPr>
          <p:sp>
            <p:nvSpPr>
              <p:cNvPr id="8" name="Oval 7"/>
              <p:cNvSpPr/>
              <p:nvPr/>
            </p:nvSpPr>
            <p:spPr>
              <a:xfrm>
                <a:off x="62024" y="4019185"/>
                <a:ext cx="1427584" cy="6692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smtClean="0"/>
                  <a:t>filling</a:t>
                </a:r>
                <a:endParaRPr lang="en-US" sz="2800" dirty="0"/>
              </a:p>
            </p:txBody>
          </p:sp>
          <p:cxnSp>
            <p:nvCxnSpPr>
              <p:cNvPr id="10" name="Straight Arrow Connector 9"/>
              <p:cNvCxnSpPr/>
              <p:nvPr/>
            </p:nvCxnSpPr>
            <p:spPr>
              <a:xfrm>
                <a:off x="775816" y="3466532"/>
                <a:ext cx="0" cy="498924"/>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11969" y="4699923"/>
              <a:ext cx="1551632" cy="1073279"/>
              <a:chOff x="11969" y="4699923"/>
              <a:chExt cx="1551632" cy="1073279"/>
            </a:xfrm>
          </p:grpSpPr>
          <p:sp>
            <p:nvSpPr>
              <p:cNvPr id="5" name="Rectangle 4"/>
              <p:cNvSpPr/>
              <p:nvPr/>
            </p:nvSpPr>
            <p:spPr>
              <a:xfrm>
                <a:off x="11969" y="5266933"/>
                <a:ext cx="1551632" cy="50626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leading</a:t>
                </a:r>
                <a:endParaRPr lang="en-US" sz="2800" dirty="0"/>
              </a:p>
            </p:txBody>
          </p:sp>
          <p:cxnSp>
            <p:nvCxnSpPr>
              <p:cNvPr id="7" name="Straight Arrow Connector 6"/>
              <p:cNvCxnSpPr/>
              <p:nvPr/>
            </p:nvCxnSpPr>
            <p:spPr>
              <a:xfrm flipH="1">
                <a:off x="777275" y="4699923"/>
                <a:ext cx="2" cy="525878"/>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Rectangle 20"/>
            <p:cNvSpPr/>
            <p:nvPr/>
          </p:nvSpPr>
          <p:spPr>
            <a:xfrm>
              <a:off x="0" y="6351731"/>
              <a:ext cx="4679092" cy="50626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appropriating our new nature</a:t>
              </a:r>
              <a:endParaRPr lang="en-US" sz="2800" dirty="0"/>
            </a:p>
          </p:txBody>
        </p:sp>
        <p:cxnSp>
          <p:nvCxnSpPr>
            <p:cNvPr id="24" name="Straight Arrow Connector 23"/>
            <p:cNvCxnSpPr/>
            <p:nvPr/>
          </p:nvCxnSpPr>
          <p:spPr>
            <a:xfrm flipH="1">
              <a:off x="775814" y="5773202"/>
              <a:ext cx="2" cy="525878"/>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1674790" y="2907316"/>
            <a:ext cx="7531891" cy="3046988"/>
          </a:xfrm>
          <a:prstGeom prst="rect">
            <a:avLst/>
          </a:prstGeom>
          <a:noFill/>
        </p:spPr>
        <p:txBody>
          <a:bodyPr wrap="square" rtlCol="0">
            <a:spAutoFit/>
          </a:bodyPr>
          <a:lstStyle/>
          <a:p>
            <a:r>
              <a:rPr lang="en-US" sz="3200" b="1" dirty="0" smtClean="0"/>
              <a:t>Our Internal Struggle…</a:t>
            </a:r>
          </a:p>
          <a:p>
            <a:endParaRPr lang="en-US" sz="3200" b="1" dirty="0"/>
          </a:p>
          <a:p>
            <a:r>
              <a:rPr lang="en-US" sz="3200" dirty="0"/>
              <a:t>Romans 7.24-25 </a:t>
            </a:r>
            <a:r>
              <a:rPr lang="en-US" sz="3200" dirty="0" smtClean="0"/>
              <a:t>NET:  </a:t>
            </a:r>
          </a:p>
          <a:p>
            <a:r>
              <a:rPr lang="en-US" sz="3200" dirty="0" smtClean="0"/>
              <a:t>“</a:t>
            </a:r>
            <a:r>
              <a:rPr lang="en-US" sz="3200" dirty="0"/>
              <a:t>Wretched man that I am!  Who will rescue me from this body of death?  Thanks be to God through Jesus Christ our Lord!”</a:t>
            </a:r>
            <a:endParaRPr lang="en-US" sz="3200" b="1" dirty="0"/>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500" y="0"/>
            <a:ext cx="4381500" cy="2628900"/>
          </a:xfrm>
          <a:prstGeom prst="rect">
            <a:avLst/>
          </a:prstGeom>
        </p:spPr>
      </p:pic>
      <p:sp>
        <p:nvSpPr>
          <p:cNvPr id="30" name="TextBox 29"/>
          <p:cNvSpPr txBox="1"/>
          <p:nvPr/>
        </p:nvSpPr>
        <p:spPr>
          <a:xfrm>
            <a:off x="3766963" y="0"/>
            <a:ext cx="2700769" cy="374822"/>
          </a:xfrm>
          <a:prstGeom prst="rect">
            <a:avLst/>
          </a:prstGeom>
          <a:noFill/>
        </p:spPr>
        <p:txBody>
          <a:bodyPr wrap="square" rtlCol="0">
            <a:spAutoFit/>
          </a:bodyPr>
          <a:lstStyle/>
          <a:p>
            <a:pPr algn="r"/>
            <a:r>
              <a:rPr lang="it-IT" dirty="0" smtClean="0"/>
              <a:t>theguardian.com</a:t>
            </a:r>
            <a:endParaRPr lang="en-US" dirty="0"/>
          </a:p>
        </p:txBody>
      </p:sp>
    </p:spTree>
    <p:extLst>
      <p:ext uri="{BB962C8B-B14F-4D97-AF65-F5344CB8AC3E}">
        <p14:creationId xmlns:p14="http://schemas.microsoft.com/office/powerpoint/2010/main" val="4018595318"/>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grpSp>
        <p:nvGrpSpPr>
          <p:cNvPr id="28" name="Group 27"/>
          <p:cNvGrpSpPr/>
          <p:nvPr/>
        </p:nvGrpSpPr>
        <p:grpSpPr>
          <a:xfrm>
            <a:off x="0" y="47480"/>
            <a:ext cx="4679092" cy="6728140"/>
            <a:chOff x="0" y="129860"/>
            <a:chExt cx="4679092" cy="6728140"/>
          </a:xfrm>
        </p:grpSpPr>
        <p:grpSp>
          <p:nvGrpSpPr>
            <p:cNvPr id="25" name="Group 24"/>
            <p:cNvGrpSpPr/>
            <p:nvPr/>
          </p:nvGrpSpPr>
          <p:grpSpPr>
            <a:xfrm>
              <a:off x="0" y="129860"/>
              <a:ext cx="3674076" cy="3336672"/>
              <a:chOff x="0" y="129860"/>
              <a:chExt cx="3674076" cy="3336672"/>
            </a:xfrm>
          </p:grpSpPr>
          <p:sp>
            <p:nvSpPr>
              <p:cNvPr id="11" name="Oval 10"/>
              <p:cNvSpPr/>
              <p:nvPr/>
            </p:nvSpPr>
            <p:spPr>
              <a:xfrm>
                <a:off x="817376" y="129860"/>
                <a:ext cx="1244355" cy="792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smtClean="0"/>
                  <a:t>blood</a:t>
                </a:r>
                <a:endParaRPr lang="en-US" sz="2800" dirty="0"/>
              </a:p>
            </p:txBody>
          </p:sp>
          <p:sp>
            <p:nvSpPr>
              <p:cNvPr id="12" name="Oval 11"/>
              <p:cNvSpPr/>
              <p:nvPr/>
            </p:nvSpPr>
            <p:spPr>
              <a:xfrm>
                <a:off x="2411910" y="1176074"/>
                <a:ext cx="1262166" cy="62509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smtClean="0"/>
                  <a:t>grace</a:t>
                </a:r>
                <a:endParaRPr lang="en-US" sz="2800" dirty="0"/>
              </a:p>
            </p:txBody>
          </p:sp>
          <p:cxnSp>
            <p:nvCxnSpPr>
              <p:cNvPr id="13" name="Straight Arrow Connector 12"/>
              <p:cNvCxnSpPr>
                <a:endCxn id="12" idx="1"/>
              </p:cNvCxnSpPr>
              <p:nvPr/>
            </p:nvCxnSpPr>
            <p:spPr>
              <a:xfrm>
                <a:off x="1902086" y="751928"/>
                <a:ext cx="694664" cy="515690"/>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5451" y="1209349"/>
                <a:ext cx="2221231" cy="581051"/>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smtClean="0"/>
                  <a:t>indwelling</a:t>
                </a:r>
                <a:endParaRPr lang="en-US" sz="2800" dirty="0"/>
              </a:p>
            </p:txBody>
          </p:sp>
          <p:cxnSp>
            <p:nvCxnSpPr>
              <p:cNvPr id="15" name="Straight Arrow Connector 14"/>
              <p:cNvCxnSpPr/>
              <p:nvPr/>
            </p:nvCxnSpPr>
            <p:spPr>
              <a:xfrm>
                <a:off x="1902086" y="774011"/>
                <a:ext cx="0" cy="493606"/>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552840" y="1649425"/>
                <a:ext cx="2789" cy="448112"/>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996778" y="1824261"/>
                <a:ext cx="6150" cy="1099349"/>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796820" y="2185478"/>
                <a:ext cx="1877256" cy="54843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submission</a:t>
                </a:r>
                <a:endParaRPr lang="en-US" sz="2800" dirty="0"/>
              </a:p>
            </p:txBody>
          </p:sp>
          <p:sp>
            <p:nvSpPr>
              <p:cNvPr id="19" name="Rectangle 18"/>
              <p:cNvSpPr/>
              <p:nvPr/>
            </p:nvSpPr>
            <p:spPr>
              <a:xfrm>
                <a:off x="0" y="2970330"/>
                <a:ext cx="1551632" cy="49620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yielding</a:t>
                </a:r>
                <a:endParaRPr lang="en-US" sz="2800" dirty="0"/>
              </a:p>
            </p:txBody>
          </p:sp>
          <p:cxnSp>
            <p:nvCxnSpPr>
              <p:cNvPr id="20" name="Straight Arrow Connector 19"/>
              <p:cNvCxnSpPr/>
              <p:nvPr/>
            </p:nvCxnSpPr>
            <p:spPr>
              <a:xfrm flipH="1">
                <a:off x="1551632" y="2736779"/>
                <a:ext cx="246317" cy="233551"/>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62024" y="3466532"/>
              <a:ext cx="1427584" cy="1221872"/>
              <a:chOff x="62024" y="3466532"/>
              <a:chExt cx="1427584" cy="1221872"/>
            </a:xfrm>
          </p:grpSpPr>
          <p:sp>
            <p:nvSpPr>
              <p:cNvPr id="8" name="Oval 7"/>
              <p:cNvSpPr/>
              <p:nvPr/>
            </p:nvSpPr>
            <p:spPr>
              <a:xfrm>
                <a:off x="62024" y="4019185"/>
                <a:ext cx="1427584" cy="669219"/>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smtClean="0"/>
                  <a:t>filling</a:t>
                </a:r>
                <a:endParaRPr lang="en-US" sz="2800" dirty="0"/>
              </a:p>
            </p:txBody>
          </p:sp>
          <p:cxnSp>
            <p:nvCxnSpPr>
              <p:cNvPr id="10" name="Straight Arrow Connector 9"/>
              <p:cNvCxnSpPr/>
              <p:nvPr/>
            </p:nvCxnSpPr>
            <p:spPr>
              <a:xfrm>
                <a:off x="775816" y="3466532"/>
                <a:ext cx="0" cy="498924"/>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11969" y="4699923"/>
              <a:ext cx="1551632" cy="1073279"/>
              <a:chOff x="11969" y="4699923"/>
              <a:chExt cx="1551632" cy="1073279"/>
            </a:xfrm>
          </p:grpSpPr>
          <p:sp>
            <p:nvSpPr>
              <p:cNvPr id="5" name="Rectangle 4"/>
              <p:cNvSpPr/>
              <p:nvPr/>
            </p:nvSpPr>
            <p:spPr>
              <a:xfrm>
                <a:off x="11969" y="5266933"/>
                <a:ext cx="1551632" cy="506269"/>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leading</a:t>
                </a:r>
                <a:endParaRPr lang="en-US" sz="2800" dirty="0"/>
              </a:p>
            </p:txBody>
          </p:sp>
          <p:cxnSp>
            <p:nvCxnSpPr>
              <p:cNvPr id="7" name="Straight Arrow Connector 6"/>
              <p:cNvCxnSpPr/>
              <p:nvPr/>
            </p:nvCxnSpPr>
            <p:spPr>
              <a:xfrm flipH="1">
                <a:off x="777275" y="4699923"/>
                <a:ext cx="2" cy="525878"/>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Rectangle 20"/>
            <p:cNvSpPr/>
            <p:nvPr/>
          </p:nvSpPr>
          <p:spPr>
            <a:xfrm>
              <a:off x="0" y="6351731"/>
              <a:ext cx="4679092" cy="50626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appropriating our new nature</a:t>
              </a:r>
              <a:endParaRPr lang="en-US" sz="2800" dirty="0"/>
            </a:p>
          </p:txBody>
        </p:sp>
        <p:cxnSp>
          <p:nvCxnSpPr>
            <p:cNvPr id="24" name="Straight Arrow Connector 23"/>
            <p:cNvCxnSpPr/>
            <p:nvPr/>
          </p:nvCxnSpPr>
          <p:spPr>
            <a:xfrm flipH="1">
              <a:off x="775814" y="5773202"/>
              <a:ext cx="2" cy="525878"/>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3786594" y="0"/>
            <a:ext cx="5357406" cy="5509200"/>
          </a:xfrm>
          <a:prstGeom prst="rect">
            <a:avLst/>
          </a:prstGeom>
          <a:noFill/>
        </p:spPr>
        <p:txBody>
          <a:bodyPr wrap="square" rtlCol="0">
            <a:spAutoFit/>
          </a:bodyPr>
          <a:lstStyle/>
          <a:p>
            <a:r>
              <a:rPr lang="en-US" sz="3200" b="1" dirty="0" smtClean="0"/>
              <a:t>We have died to sin </a:t>
            </a:r>
          </a:p>
          <a:p>
            <a:r>
              <a:rPr lang="en-US" sz="3200" b="1" dirty="0" smtClean="0"/>
              <a:t>and been resurrected to life…</a:t>
            </a:r>
          </a:p>
          <a:p>
            <a:endParaRPr lang="en-US" sz="3200" dirty="0" smtClean="0"/>
          </a:p>
          <a:p>
            <a:r>
              <a:rPr lang="en-US" sz="3200" dirty="0" smtClean="0"/>
              <a:t>Galatians </a:t>
            </a:r>
            <a:r>
              <a:rPr lang="en-US" sz="3200" dirty="0"/>
              <a:t>2.20 NET:  </a:t>
            </a:r>
            <a:endParaRPr lang="en-US" sz="3200" dirty="0" smtClean="0"/>
          </a:p>
          <a:p>
            <a:r>
              <a:rPr lang="en-US" sz="3200" dirty="0" smtClean="0"/>
              <a:t>“</a:t>
            </a:r>
            <a:r>
              <a:rPr lang="en-US" sz="3200" dirty="0"/>
              <a:t>I have been crucified with Christ, and it is no longer I who live, but Christ lives in me. So the life I now live in the body, I live because of the faithfulness of the Son of God, who loved me and gave himself for me.”</a:t>
            </a:r>
            <a:endParaRPr lang="en-US" sz="3200" b="1" dirty="0"/>
          </a:p>
        </p:txBody>
      </p:sp>
    </p:spTree>
    <p:extLst>
      <p:ext uri="{BB962C8B-B14F-4D97-AF65-F5344CB8AC3E}">
        <p14:creationId xmlns:p14="http://schemas.microsoft.com/office/powerpoint/2010/main" val="334161341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21" name="Rectangle 20"/>
          <p:cNvSpPr/>
          <p:nvPr/>
        </p:nvSpPr>
        <p:spPr>
          <a:xfrm>
            <a:off x="0" y="6269351"/>
            <a:ext cx="4679092" cy="50626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appropriating our new nature</a:t>
            </a:r>
            <a:endParaRPr lang="en-US" sz="2800" dirty="0"/>
          </a:p>
        </p:txBody>
      </p:sp>
      <p:sp>
        <p:nvSpPr>
          <p:cNvPr id="29" name="TextBox 28"/>
          <p:cNvSpPr txBox="1"/>
          <p:nvPr/>
        </p:nvSpPr>
        <p:spPr>
          <a:xfrm>
            <a:off x="0" y="0"/>
            <a:ext cx="9144000" cy="6986528"/>
          </a:xfrm>
          <a:prstGeom prst="rect">
            <a:avLst/>
          </a:prstGeom>
          <a:noFill/>
        </p:spPr>
        <p:txBody>
          <a:bodyPr wrap="square" rtlCol="0">
            <a:spAutoFit/>
          </a:bodyPr>
          <a:lstStyle/>
          <a:p>
            <a:r>
              <a:rPr lang="en-US" sz="3200" b="1" dirty="0" smtClean="0"/>
              <a:t>We have died to sin and been resurrected to life…</a:t>
            </a:r>
          </a:p>
          <a:p>
            <a:endParaRPr lang="en-US" sz="2000" dirty="0" smtClean="0"/>
          </a:p>
          <a:p>
            <a:r>
              <a:rPr lang="en-US" sz="3200" dirty="0" smtClean="0"/>
              <a:t>Romans </a:t>
            </a:r>
            <a:r>
              <a:rPr lang="en-US" sz="3200" dirty="0"/>
              <a:t>6.3-6 NET:  “Or do you </a:t>
            </a:r>
            <a:r>
              <a:rPr lang="en-US" sz="3200" dirty="0" smtClean="0"/>
              <a:t>not </a:t>
            </a:r>
            <a:r>
              <a:rPr lang="en-US" sz="3200" dirty="0"/>
              <a:t>know that as many as were </a:t>
            </a:r>
            <a:r>
              <a:rPr lang="en-US" sz="3200" dirty="0" smtClean="0"/>
              <a:t>baptized </a:t>
            </a:r>
            <a:r>
              <a:rPr lang="en-US" sz="3200" dirty="0"/>
              <a:t>into Christ Jesus were </a:t>
            </a:r>
            <a:r>
              <a:rPr lang="en-US" sz="3200" dirty="0" smtClean="0"/>
              <a:t>baptized </a:t>
            </a:r>
            <a:r>
              <a:rPr lang="en-US" sz="3200" dirty="0"/>
              <a:t>into his death?  Therefore we have been buried with him through baptism into death, in order that just as Christ was raised from the dead through the glory of the Father, so we too may live a new life.  For if we have become united with him in the likeness of his death, we will certainly also be united in the likeness of his resurrection.  We know that our old man was crucified with him so that the body of sin would no longer dominate us, so that we would no longer be </a:t>
            </a:r>
            <a:r>
              <a:rPr lang="en-US" sz="3200" dirty="0" smtClean="0"/>
              <a:t>						enslaved </a:t>
            </a:r>
            <a:r>
              <a:rPr lang="en-US" sz="3200" dirty="0"/>
              <a:t>to sin.”</a:t>
            </a:r>
            <a:endParaRPr lang="en-US" sz="3200" b="1" dirty="0"/>
          </a:p>
        </p:txBody>
      </p:sp>
    </p:spTree>
    <p:extLst>
      <p:ext uri="{BB962C8B-B14F-4D97-AF65-F5344CB8AC3E}">
        <p14:creationId xmlns:p14="http://schemas.microsoft.com/office/powerpoint/2010/main" val="86114260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grpSp>
        <p:nvGrpSpPr>
          <p:cNvPr id="28" name="Group 27"/>
          <p:cNvGrpSpPr/>
          <p:nvPr/>
        </p:nvGrpSpPr>
        <p:grpSpPr>
          <a:xfrm>
            <a:off x="0" y="47480"/>
            <a:ext cx="4679092" cy="6728140"/>
            <a:chOff x="0" y="129860"/>
            <a:chExt cx="4679092" cy="6728140"/>
          </a:xfrm>
        </p:grpSpPr>
        <p:grpSp>
          <p:nvGrpSpPr>
            <p:cNvPr id="25" name="Group 24"/>
            <p:cNvGrpSpPr/>
            <p:nvPr/>
          </p:nvGrpSpPr>
          <p:grpSpPr>
            <a:xfrm>
              <a:off x="0" y="129860"/>
              <a:ext cx="3674076" cy="3336672"/>
              <a:chOff x="0" y="129860"/>
              <a:chExt cx="3674076" cy="3336672"/>
            </a:xfrm>
          </p:grpSpPr>
          <p:sp>
            <p:nvSpPr>
              <p:cNvPr id="11" name="Oval 10"/>
              <p:cNvSpPr/>
              <p:nvPr/>
            </p:nvSpPr>
            <p:spPr>
              <a:xfrm>
                <a:off x="817376" y="129860"/>
                <a:ext cx="1244355" cy="792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smtClean="0"/>
                  <a:t>blood</a:t>
                </a:r>
                <a:endParaRPr lang="en-US" sz="2800" dirty="0"/>
              </a:p>
            </p:txBody>
          </p:sp>
          <p:sp>
            <p:nvSpPr>
              <p:cNvPr id="12" name="Oval 11"/>
              <p:cNvSpPr/>
              <p:nvPr/>
            </p:nvSpPr>
            <p:spPr>
              <a:xfrm>
                <a:off x="2411910" y="1176074"/>
                <a:ext cx="1262166" cy="62509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smtClean="0"/>
                  <a:t>grace</a:t>
                </a:r>
                <a:endParaRPr lang="en-US" sz="2800" dirty="0"/>
              </a:p>
            </p:txBody>
          </p:sp>
          <p:cxnSp>
            <p:nvCxnSpPr>
              <p:cNvPr id="13" name="Straight Arrow Connector 12"/>
              <p:cNvCxnSpPr>
                <a:endCxn id="12" idx="1"/>
              </p:cNvCxnSpPr>
              <p:nvPr/>
            </p:nvCxnSpPr>
            <p:spPr>
              <a:xfrm>
                <a:off x="1902086" y="751928"/>
                <a:ext cx="694664" cy="515690"/>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5451" y="1209349"/>
                <a:ext cx="2221231" cy="581051"/>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smtClean="0"/>
                  <a:t>indwelling</a:t>
                </a:r>
                <a:endParaRPr lang="en-US" sz="2800" dirty="0"/>
              </a:p>
            </p:txBody>
          </p:sp>
          <p:cxnSp>
            <p:nvCxnSpPr>
              <p:cNvPr id="15" name="Straight Arrow Connector 14"/>
              <p:cNvCxnSpPr/>
              <p:nvPr/>
            </p:nvCxnSpPr>
            <p:spPr>
              <a:xfrm>
                <a:off x="1902086" y="774011"/>
                <a:ext cx="0" cy="493606"/>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552840" y="1649425"/>
                <a:ext cx="2789" cy="448112"/>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996778" y="1824261"/>
                <a:ext cx="6150" cy="1099349"/>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796820" y="2185478"/>
                <a:ext cx="1877256" cy="54843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submission</a:t>
                </a:r>
                <a:endParaRPr lang="en-US" sz="2800" dirty="0"/>
              </a:p>
            </p:txBody>
          </p:sp>
          <p:sp>
            <p:nvSpPr>
              <p:cNvPr id="19" name="Rectangle 18"/>
              <p:cNvSpPr/>
              <p:nvPr/>
            </p:nvSpPr>
            <p:spPr>
              <a:xfrm>
                <a:off x="0" y="2970330"/>
                <a:ext cx="1551632" cy="49620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yielding</a:t>
                </a:r>
                <a:endParaRPr lang="en-US" sz="2800" dirty="0"/>
              </a:p>
            </p:txBody>
          </p:sp>
          <p:cxnSp>
            <p:nvCxnSpPr>
              <p:cNvPr id="20" name="Straight Arrow Connector 19"/>
              <p:cNvCxnSpPr/>
              <p:nvPr/>
            </p:nvCxnSpPr>
            <p:spPr>
              <a:xfrm flipH="1">
                <a:off x="1551632" y="2736779"/>
                <a:ext cx="246317" cy="233551"/>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62024" y="3466532"/>
              <a:ext cx="1427584" cy="1221872"/>
              <a:chOff x="62024" y="3466532"/>
              <a:chExt cx="1427584" cy="1221872"/>
            </a:xfrm>
          </p:grpSpPr>
          <p:sp>
            <p:nvSpPr>
              <p:cNvPr id="8" name="Oval 7"/>
              <p:cNvSpPr/>
              <p:nvPr/>
            </p:nvSpPr>
            <p:spPr>
              <a:xfrm>
                <a:off x="62024" y="4019185"/>
                <a:ext cx="1427584" cy="6692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smtClean="0"/>
                  <a:t>filling</a:t>
                </a:r>
                <a:endParaRPr lang="en-US" sz="2800" dirty="0"/>
              </a:p>
            </p:txBody>
          </p:sp>
          <p:cxnSp>
            <p:nvCxnSpPr>
              <p:cNvPr id="10" name="Straight Arrow Connector 9"/>
              <p:cNvCxnSpPr/>
              <p:nvPr/>
            </p:nvCxnSpPr>
            <p:spPr>
              <a:xfrm>
                <a:off x="775816" y="3466532"/>
                <a:ext cx="0" cy="498924"/>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11969" y="4699923"/>
              <a:ext cx="1551632" cy="1073279"/>
              <a:chOff x="11969" y="4699923"/>
              <a:chExt cx="1551632" cy="1073279"/>
            </a:xfrm>
          </p:grpSpPr>
          <p:sp>
            <p:nvSpPr>
              <p:cNvPr id="5" name="Rectangle 4"/>
              <p:cNvSpPr/>
              <p:nvPr/>
            </p:nvSpPr>
            <p:spPr>
              <a:xfrm>
                <a:off x="11969" y="5266933"/>
                <a:ext cx="1551632" cy="50626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leading</a:t>
                </a:r>
                <a:endParaRPr lang="en-US" sz="2800" dirty="0"/>
              </a:p>
            </p:txBody>
          </p:sp>
          <p:cxnSp>
            <p:nvCxnSpPr>
              <p:cNvPr id="7" name="Straight Arrow Connector 6"/>
              <p:cNvCxnSpPr/>
              <p:nvPr/>
            </p:nvCxnSpPr>
            <p:spPr>
              <a:xfrm flipH="1">
                <a:off x="777275" y="4699923"/>
                <a:ext cx="2" cy="525878"/>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Rectangle 20"/>
            <p:cNvSpPr/>
            <p:nvPr/>
          </p:nvSpPr>
          <p:spPr>
            <a:xfrm>
              <a:off x="0" y="6351731"/>
              <a:ext cx="4679092" cy="50626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appropriating our new nature</a:t>
              </a:r>
              <a:endParaRPr lang="en-US" sz="2800" dirty="0"/>
            </a:p>
          </p:txBody>
        </p:sp>
        <p:cxnSp>
          <p:nvCxnSpPr>
            <p:cNvPr id="24" name="Straight Arrow Connector 23"/>
            <p:cNvCxnSpPr/>
            <p:nvPr/>
          </p:nvCxnSpPr>
          <p:spPr>
            <a:xfrm flipH="1">
              <a:off x="775814" y="5773202"/>
              <a:ext cx="2" cy="525878"/>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1563601" y="2823930"/>
            <a:ext cx="7643080" cy="4031873"/>
          </a:xfrm>
          <a:prstGeom prst="rect">
            <a:avLst/>
          </a:prstGeom>
          <a:noFill/>
        </p:spPr>
        <p:txBody>
          <a:bodyPr wrap="square" rtlCol="0">
            <a:spAutoFit/>
          </a:bodyPr>
          <a:lstStyle/>
          <a:p>
            <a:r>
              <a:rPr lang="en-US" sz="3200" b="1" dirty="0" smtClean="0"/>
              <a:t>Our Internal Struggle…</a:t>
            </a:r>
          </a:p>
          <a:p>
            <a:r>
              <a:rPr lang="en-US" sz="3200" dirty="0" smtClean="0"/>
              <a:t>2 </a:t>
            </a:r>
            <a:r>
              <a:rPr lang="en-US" sz="3200" dirty="0"/>
              <a:t>Corinthians 5.14-15 </a:t>
            </a:r>
            <a:r>
              <a:rPr lang="en-US" sz="3200" dirty="0" smtClean="0"/>
              <a:t>NET:  </a:t>
            </a:r>
            <a:r>
              <a:rPr lang="en-US" sz="3200" dirty="0"/>
              <a:t>“For the love of Christ controls us, since we have concluded this, that Christ died for all; therefore all have died.  And he died for all so that those who live should no longer live for themselves but for him who died for them and was </a:t>
            </a:r>
            <a:r>
              <a:rPr lang="en-US" sz="3200" dirty="0" smtClean="0"/>
              <a:t>					raised</a:t>
            </a:r>
            <a:r>
              <a:rPr lang="en-US" sz="3200" dirty="0"/>
              <a:t>.”</a:t>
            </a:r>
            <a:endParaRPr lang="en-US" sz="3200" b="1" dirty="0"/>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500" y="0"/>
            <a:ext cx="4381500" cy="2628900"/>
          </a:xfrm>
          <a:prstGeom prst="rect">
            <a:avLst/>
          </a:prstGeom>
        </p:spPr>
      </p:pic>
    </p:spTree>
    <p:extLst>
      <p:ext uri="{BB962C8B-B14F-4D97-AF65-F5344CB8AC3E}">
        <p14:creationId xmlns:p14="http://schemas.microsoft.com/office/powerpoint/2010/main" val="195256033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grpSp>
        <p:nvGrpSpPr>
          <p:cNvPr id="28" name="Group 27"/>
          <p:cNvGrpSpPr/>
          <p:nvPr/>
        </p:nvGrpSpPr>
        <p:grpSpPr>
          <a:xfrm>
            <a:off x="0" y="47480"/>
            <a:ext cx="4679092" cy="6728140"/>
            <a:chOff x="0" y="129860"/>
            <a:chExt cx="4679092" cy="6728140"/>
          </a:xfrm>
        </p:grpSpPr>
        <p:grpSp>
          <p:nvGrpSpPr>
            <p:cNvPr id="25" name="Group 24"/>
            <p:cNvGrpSpPr/>
            <p:nvPr/>
          </p:nvGrpSpPr>
          <p:grpSpPr>
            <a:xfrm>
              <a:off x="0" y="129860"/>
              <a:ext cx="3674076" cy="3336672"/>
              <a:chOff x="0" y="129860"/>
              <a:chExt cx="3674076" cy="3336672"/>
            </a:xfrm>
          </p:grpSpPr>
          <p:sp>
            <p:nvSpPr>
              <p:cNvPr id="11" name="Oval 10"/>
              <p:cNvSpPr/>
              <p:nvPr/>
            </p:nvSpPr>
            <p:spPr>
              <a:xfrm>
                <a:off x="817376" y="129860"/>
                <a:ext cx="1244355" cy="792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smtClean="0"/>
                  <a:t>blood</a:t>
                </a:r>
                <a:endParaRPr lang="en-US" sz="2800" dirty="0"/>
              </a:p>
            </p:txBody>
          </p:sp>
          <p:sp>
            <p:nvSpPr>
              <p:cNvPr id="12" name="Oval 11"/>
              <p:cNvSpPr/>
              <p:nvPr/>
            </p:nvSpPr>
            <p:spPr>
              <a:xfrm>
                <a:off x="2411910" y="1176074"/>
                <a:ext cx="1262166" cy="62509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smtClean="0"/>
                  <a:t>grace</a:t>
                </a:r>
                <a:endParaRPr lang="en-US" sz="2800" dirty="0"/>
              </a:p>
            </p:txBody>
          </p:sp>
          <p:cxnSp>
            <p:nvCxnSpPr>
              <p:cNvPr id="13" name="Straight Arrow Connector 12"/>
              <p:cNvCxnSpPr>
                <a:endCxn id="12" idx="1"/>
              </p:cNvCxnSpPr>
              <p:nvPr/>
            </p:nvCxnSpPr>
            <p:spPr>
              <a:xfrm>
                <a:off x="1902086" y="751928"/>
                <a:ext cx="694664" cy="515690"/>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5451" y="1209349"/>
                <a:ext cx="2221231" cy="581051"/>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smtClean="0"/>
                  <a:t>indwelling</a:t>
                </a:r>
                <a:endParaRPr lang="en-US" sz="2800" dirty="0"/>
              </a:p>
            </p:txBody>
          </p:sp>
          <p:cxnSp>
            <p:nvCxnSpPr>
              <p:cNvPr id="15" name="Straight Arrow Connector 14"/>
              <p:cNvCxnSpPr/>
              <p:nvPr/>
            </p:nvCxnSpPr>
            <p:spPr>
              <a:xfrm>
                <a:off x="1902086" y="774011"/>
                <a:ext cx="0" cy="493606"/>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552840" y="1649425"/>
                <a:ext cx="2789" cy="448112"/>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996778" y="1824261"/>
                <a:ext cx="6150" cy="1099349"/>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796820" y="2185478"/>
                <a:ext cx="1877256" cy="54843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submission</a:t>
                </a:r>
                <a:endParaRPr lang="en-US" sz="2800" dirty="0"/>
              </a:p>
            </p:txBody>
          </p:sp>
          <p:sp>
            <p:nvSpPr>
              <p:cNvPr id="19" name="Rectangle 18"/>
              <p:cNvSpPr/>
              <p:nvPr/>
            </p:nvSpPr>
            <p:spPr>
              <a:xfrm>
                <a:off x="0" y="2970330"/>
                <a:ext cx="1551632" cy="49620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yielding</a:t>
                </a:r>
                <a:endParaRPr lang="en-US" sz="2800" dirty="0"/>
              </a:p>
            </p:txBody>
          </p:sp>
          <p:cxnSp>
            <p:nvCxnSpPr>
              <p:cNvPr id="20" name="Straight Arrow Connector 19"/>
              <p:cNvCxnSpPr/>
              <p:nvPr/>
            </p:nvCxnSpPr>
            <p:spPr>
              <a:xfrm flipH="1">
                <a:off x="1551632" y="2736779"/>
                <a:ext cx="246317" cy="233551"/>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62024" y="3466532"/>
              <a:ext cx="1427584" cy="1221872"/>
              <a:chOff x="62024" y="3466532"/>
              <a:chExt cx="1427584" cy="1221872"/>
            </a:xfrm>
          </p:grpSpPr>
          <p:sp>
            <p:nvSpPr>
              <p:cNvPr id="8" name="Oval 7"/>
              <p:cNvSpPr/>
              <p:nvPr/>
            </p:nvSpPr>
            <p:spPr>
              <a:xfrm>
                <a:off x="62024" y="4019185"/>
                <a:ext cx="1427584" cy="6692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smtClean="0"/>
                  <a:t>filling</a:t>
                </a:r>
                <a:endParaRPr lang="en-US" sz="2800" dirty="0"/>
              </a:p>
            </p:txBody>
          </p:sp>
          <p:cxnSp>
            <p:nvCxnSpPr>
              <p:cNvPr id="10" name="Straight Arrow Connector 9"/>
              <p:cNvCxnSpPr/>
              <p:nvPr/>
            </p:nvCxnSpPr>
            <p:spPr>
              <a:xfrm>
                <a:off x="775816" y="3466532"/>
                <a:ext cx="0" cy="498924"/>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11969" y="4699923"/>
              <a:ext cx="1551632" cy="1073279"/>
              <a:chOff x="11969" y="4699923"/>
              <a:chExt cx="1551632" cy="1073279"/>
            </a:xfrm>
          </p:grpSpPr>
          <p:sp>
            <p:nvSpPr>
              <p:cNvPr id="5" name="Rectangle 4"/>
              <p:cNvSpPr/>
              <p:nvPr/>
            </p:nvSpPr>
            <p:spPr>
              <a:xfrm>
                <a:off x="11969" y="5266933"/>
                <a:ext cx="1551632" cy="50626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leading</a:t>
                </a:r>
                <a:endParaRPr lang="en-US" sz="2800" dirty="0"/>
              </a:p>
            </p:txBody>
          </p:sp>
          <p:cxnSp>
            <p:nvCxnSpPr>
              <p:cNvPr id="7" name="Straight Arrow Connector 6"/>
              <p:cNvCxnSpPr/>
              <p:nvPr/>
            </p:nvCxnSpPr>
            <p:spPr>
              <a:xfrm flipH="1">
                <a:off x="777275" y="4699923"/>
                <a:ext cx="2" cy="525878"/>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Rectangle 20"/>
            <p:cNvSpPr/>
            <p:nvPr/>
          </p:nvSpPr>
          <p:spPr>
            <a:xfrm>
              <a:off x="0" y="6351731"/>
              <a:ext cx="4679092" cy="50626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appropriating our new nature</a:t>
              </a:r>
              <a:endParaRPr lang="en-US" sz="2800" dirty="0"/>
            </a:p>
          </p:txBody>
        </p:sp>
        <p:cxnSp>
          <p:nvCxnSpPr>
            <p:cNvPr id="24" name="Straight Arrow Connector 23"/>
            <p:cNvCxnSpPr/>
            <p:nvPr/>
          </p:nvCxnSpPr>
          <p:spPr>
            <a:xfrm flipH="1">
              <a:off x="775814" y="5773202"/>
              <a:ext cx="2" cy="525878"/>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1563601" y="2823930"/>
            <a:ext cx="7643080" cy="3354765"/>
          </a:xfrm>
          <a:prstGeom prst="rect">
            <a:avLst/>
          </a:prstGeom>
          <a:noFill/>
        </p:spPr>
        <p:txBody>
          <a:bodyPr wrap="square" rtlCol="0">
            <a:spAutoFit/>
          </a:bodyPr>
          <a:lstStyle/>
          <a:p>
            <a:r>
              <a:rPr lang="en-US" sz="3200" b="1" dirty="0" smtClean="0"/>
              <a:t>Victory by the Spirit…</a:t>
            </a:r>
          </a:p>
          <a:p>
            <a:endParaRPr lang="en-US" sz="2000" dirty="0" smtClean="0"/>
          </a:p>
          <a:p>
            <a:r>
              <a:rPr lang="en-US" sz="3200" dirty="0" smtClean="0"/>
              <a:t>Galatians </a:t>
            </a:r>
            <a:r>
              <a:rPr lang="en-US" sz="3200" dirty="0"/>
              <a:t>5.24-25 NET:   </a:t>
            </a:r>
            <a:endParaRPr lang="en-US" sz="3200" dirty="0" smtClean="0"/>
          </a:p>
          <a:p>
            <a:r>
              <a:rPr lang="en-US" sz="3200" dirty="0" smtClean="0"/>
              <a:t>“</a:t>
            </a:r>
            <a:r>
              <a:rPr lang="en-US" sz="3200" dirty="0"/>
              <a:t>Now those who belong to Christ have crucified the flesh with its passions and desires.  If we live by the Spirit, let us also behave in accordance with the Spirit.”</a:t>
            </a:r>
            <a:endParaRPr lang="en-US" sz="3200" b="1" dirty="0"/>
          </a:p>
        </p:txBody>
      </p:sp>
    </p:spTree>
    <p:extLst>
      <p:ext uri="{BB962C8B-B14F-4D97-AF65-F5344CB8AC3E}">
        <p14:creationId xmlns:p14="http://schemas.microsoft.com/office/powerpoint/2010/main" val="289958487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grpSp>
        <p:nvGrpSpPr>
          <p:cNvPr id="28" name="Group 27"/>
          <p:cNvGrpSpPr/>
          <p:nvPr/>
        </p:nvGrpSpPr>
        <p:grpSpPr>
          <a:xfrm>
            <a:off x="0" y="47480"/>
            <a:ext cx="4679092" cy="6728140"/>
            <a:chOff x="0" y="129860"/>
            <a:chExt cx="4679092" cy="6728140"/>
          </a:xfrm>
        </p:grpSpPr>
        <p:grpSp>
          <p:nvGrpSpPr>
            <p:cNvPr id="25" name="Group 24"/>
            <p:cNvGrpSpPr/>
            <p:nvPr/>
          </p:nvGrpSpPr>
          <p:grpSpPr>
            <a:xfrm>
              <a:off x="0" y="129860"/>
              <a:ext cx="3674076" cy="3336672"/>
              <a:chOff x="0" y="129860"/>
              <a:chExt cx="3674076" cy="3336672"/>
            </a:xfrm>
          </p:grpSpPr>
          <p:sp>
            <p:nvSpPr>
              <p:cNvPr id="11" name="Oval 10"/>
              <p:cNvSpPr/>
              <p:nvPr/>
            </p:nvSpPr>
            <p:spPr>
              <a:xfrm>
                <a:off x="817376" y="129860"/>
                <a:ext cx="1244355" cy="792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smtClean="0"/>
                  <a:t>blood</a:t>
                </a:r>
                <a:endParaRPr lang="en-US" sz="2800" dirty="0"/>
              </a:p>
            </p:txBody>
          </p:sp>
          <p:sp>
            <p:nvSpPr>
              <p:cNvPr id="12" name="Oval 11"/>
              <p:cNvSpPr/>
              <p:nvPr/>
            </p:nvSpPr>
            <p:spPr>
              <a:xfrm>
                <a:off x="2411910" y="1176074"/>
                <a:ext cx="1262166" cy="62509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smtClean="0"/>
                  <a:t>grace</a:t>
                </a:r>
                <a:endParaRPr lang="en-US" sz="2800" dirty="0"/>
              </a:p>
            </p:txBody>
          </p:sp>
          <p:cxnSp>
            <p:nvCxnSpPr>
              <p:cNvPr id="13" name="Straight Arrow Connector 12"/>
              <p:cNvCxnSpPr>
                <a:endCxn id="12" idx="1"/>
              </p:cNvCxnSpPr>
              <p:nvPr/>
            </p:nvCxnSpPr>
            <p:spPr>
              <a:xfrm>
                <a:off x="1902086" y="751928"/>
                <a:ext cx="694664" cy="515690"/>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5451" y="1209349"/>
                <a:ext cx="2221231" cy="581051"/>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smtClean="0"/>
                  <a:t>indwelling</a:t>
                </a:r>
                <a:endParaRPr lang="en-US" sz="2800" dirty="0"/>
              </a:p>
            </p:txBody>
          </p:sp>
          <p:cxnSp>
            <p:nvCxnSpPr>
              <p:cNvPr id="15" name="Straight Arrow Connector 14"/>
              <p:cNvCxnSpPr/>
              <p:nvPr/>
            </p:nvCxnSpPr>
            <p:spPr>
              <a:xfrm>
                <a:off x="1902086" y="774011"/>
                <a:ext cx="0" cy="493606"/>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552840" y="1649425"/>
                <a:ext cx="2789" cy="448112"/>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996778" y="1824261"/>
                <a:ext cx="6150" cy="1099349"/>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796820" y="2185478"/>
                <a:ext cx="1877256" cy="54843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submission</a:t>
                </a:r>
                <a:endParaRPr lang="en-US" sz="2800" dirty="0"/>
              </a:p>
            </p:txBody>
          </p:sp>
          <p:sp>
            <p:nvSpPr>
              <p:cNvPr id="19" name="Rectangle 18"/>
              <p:cNvSpPr/>
              <p:nvPr/>
            </p:nvSpPr>
            <p:spPr>
              <a:xfrm>
                <a:off x="0" y="2970330"/>
                <a:ext cx="1551632" cy="49620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yielding</a:t>
                </a:r>
                <a:endParaRPr lang="en-US" sz="2800" dirty="0"/>
              </a:p>
            </p:txBody>
          </p:sp>
          <p:cxnSp>
            <p:nvCxnSpPr>
              <p:cNvPr id="20" name="Straight Arrow Connector 19"/>
              <p:cNvCxnSpPr/>
              <p:nvPr/>
            </p:nvCxnSpPr>
            <p:spPr>
              <a:xfrm flipH="1">
                <a:off x="1551632" y="2736779"/>
                <a:ext cx="246317" cy="233551"/>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62024" y="3466532"/>
              <a:ext cx="1427584" cy="1221872"/>
              <a:chOff x="62024" y="3466532"/>
              <a:chExt cx="1427584" cy="1221872"/>
            </a:xfrm>
          </p:grpSpPr>
          <p:sp>
            <p:nvSpPr>
              <p:cNvPr id="8" name="Oval 7"/>
              <p:cNvSpPr/>
              <p:nvPr/>
            </p:nvSpPr>
            <p:spPr>
              <a:xfrm>
                <a:off x="62024" y="4019185"/>
                <a:ext cx="1427584" cy="6692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smtClean="0"/>
                  <a:t>filling</a:t>
                </a:r>
                <a:endParaRPr lang="en-US" sz="2800" dirty="0"/>
              </a:p>
            </p:txBody>
          </p:sp>
          <p:cxnSp>
            <p:nvCxnSpPr>
              <p:cNvPr id="10" name="Straight Arrow Connector 9"/>
              <p:cNvCxnSpPr/>
              <p:nvPr/>
            </p:nvCxnSpPr>
            <p:spPr>
              <a:xfrm>
                <a:off x="775816" y="3466532"/>
                <a:ext cx="0" cy="498924"/>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11969" y="4699923"/>
              <a:ext cx="1551632" cy="1073279"/>
              <a:chOff x="11969" y="4699923"/>
              <a:chExt cx="1551632" cy="1073279"/>
            </a:xfrm>
          </p:grpSpPr>
          <p:sp>
            <p:nvSpPr>
              <p:cNvPr id="5" name="Rectangle 4"/>
              <p:cNvSpPr/>
              <p:nvPr/>
            </p:nvSpPr>
            <p:spPr>
              <a:xfrm>
                <a:off x="11969" y="5266933"/>
                <a:ext cx="1551632" cy="50626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leading</a:t>
                </a:r>
                <a:endParaRPr lang="en-US" sz="2800" dirty="0"/>
              </a:p>
            </p:txBody>
          </p:sp>
          <p:cxnSp>
            <p:nvCxnSpPr>
              <p:cNvPr id="7" name="Straight Arrow Connector 6"/>
              <p:cNvCxnSpPr/>
              <p:nvPr/>
            </p:nvCxnSpPr>
            <p:spPr>
              <a:xfrm flipH="1">
                <a:off x="777275" y="4699923"/>
                <a:ext cx="2" cy="525878"/>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Rectangle 20"/>
            <p:cNvSpPr/>
            <p:nvPr/>
          </p:nvSpPr>
          <p:spPr>
            <a:xfrm>
              <a:off x="0" y="6351731"/>
              <a:ext cx="4679092" cy="50626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appropriating our new nature</a:t>
              </a:r>
              <a:endParaRPr lang="en-US" sz="2800" dirty="0"/>
            </a:p>
          </p:txBody>
        </p:sp>
        <p:cxnSp>
          <p:nvCxnSpPr>
            <p:cNvPr id="24" name="Straight Arrow Connector 23"/>
            <p:cNvCxnSpPr/>
            <p:nvPr/>
          </p:nvCxnSpPr>
          <p:spPr>
            <a:xfrm flipH="1">
              <a:off x="775814" y="5773202"/>
              <a:ext cx="2" cy="525878"/>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1489608" y="2782672"/>
            <a:ext cx="7643080" cy="4031873"/>
          </a:xfrm>
          <a:prstGeom prst="rect">
            <a:avLst/>
          </a:prstGeom>
          <a:noFill/>
        </p:spPr>
        <p:txBody>
          <a:bodyPr wrap="square" rtlCol="0">
            <a:spAutoFit/>
          </a:bodyPr>
          <a:lstStyle/>
          <a:p>
            <a:r>
              <a:rPr lang="en-US" sz="3200" b="1" dirty="0" smtClean="0"/>
              <a:t>Victory by the Spirit…</a:t>
            </a:r>
          </a:p>
          <a:p>
            <a:r>
              <a:rPr lang="en-US" sz="3200" dirty="0" smtClean="0"/>
              <a:t>1 </a:t>
            </a:r>
            <a:r>
              <a:rPr lang="en-US" sz="3200" dirty="0"/>
              <a:t>Corinthians 10.13 NASB:  “No temptation has overtaken you but such as is common to man; and God is faithful, who will not allow you to be tempted beyond what you are able, but with the temptation will provide the way of escape also, so that you will be </a:t>
            </a:r>
            <a:r>
              <a:rPr lang="en-US" sz="3200" dirty="0" smtClean="0"/>
              <a:t>					able </a:t>
            </a:r>
            <a:r>
              <a:rPr lang="en-US" sz="3200" dirty="0"/>
              <a:t>to endure it.”</a:t>
            </a:r>
            <a:endParaRPr lang="en-US" sz="3200" b="1" dirty="0"/>
          </a:p>
        </p:txBody>
      </p:sp>
    </p:spTree>
    <p:extLst>
      <p:ext uri="{BB962C8B-B14F-4D97-AF65-F5344CB8AC3E}">
        <p14:creationId xmlns:p14="http://schemas.microsoft.com/office/powerpoint/2010/main" val="197095491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29" name="TextBox 28"/>
          <p:cNvSpPr txBox="1"/>
          <p:nvPr/>
        </p:nvSpPr>
        <p:spPr>
          <a:xfrm>
            <a:off x="3815006" y="0"/>
            <a:ext cx="5338852" cy="5016758"/>
          </a:xfrm>
          <a:prstGeom prst="rect">
            <a:avLst/>
          </a:prstGeom>
          <a:noFill/>
        </p:spPr>
        <p:txBody>
          <a:bodyPr wrap="square" rtlCol="0">
            <a:spAutoFit/>
          </a:bodyPr>
          <a:lstStyle/>
          <a:p>
            <a:r>
              <a:rPr lang="en-US" sz="3200" b="1" dirty="0" smtClean="0"/>
              <a:t>Freedom from…</a:t>
            </a:r>
          </a:p>
          <a:p>
            <a:endParaRPr lang="en-US" sz="3200" b="1" dirty="0" smtClean="0"/>
          </a:p>
          <a:p>
            <a:r>
              <a:rPr lang="en-US" sz="3200" b="1" dirty="0" smtClean="0">
                <a:sym typeface="Wingdings 2" panose="05020102010507070707" pitchFamily="18" charset="2"/>
              </a:rPr>
              <a:t> </a:t>
            </a:r>
            <a:r>
              <a:rPr lang="en-US" sz="3200" b="1" dirty="0" smtClean="0"/>
              <a:t>Physical </a:t>
            </a:r>
            <a:r>
              <a:rPr lang="en-US" sz="3200" b="1" dirty="0" smtClean="0"/>
              <a:t>addictions </a:t>
            </a:r>
          </a:p>
          <a:p>
            <a:r>
              <a:rPr lang="en-US" sz="3200" b="1" dirty="0"/>
              <a:t>	</a:t>
            </a:r>
            <a:endParaRPr lang="en-US" sz="2000" b="1" dirty="0" smtClean="0"/>
          </a:p>
          <a:p>
            <a:r>
              <a:rPr lang="en-US" sz="3200" b="1" dirty="0" smtClean="0">
                <a:sym typeface="Wingdings 2" panose="05020102010507070707" pitchFamily="18" charset="2"/>
              </a:rPr>
              <a:t> </a:t>
            </a:r>
            <a:r>
              <a:rPr lang="en-US" sz="3200" b="1" dirty="0" smtClean="0"/>
              <a:t>Emotional disorders </a:t>
            </a:r>
          </a:p>
          <a:p>
            <a:r>
              <a:rPr lang="en-US" sz="3200" b="1" dirty="0"/>
              <a:t>	</a:t>
            </a:r>
            <a:endParaRPr lang="en-US" sz="2000" b="1" dirty="0" smtClean="0"/>
          </a:p>
          <a:p>
            <a:r>
              <a:rPr lang="en-US" sz="3200" b="1" dirty="0" smtClean="0">
                <a:sym typeface="Wingdings 2" panose="05020102010507070707" pitchFamily="18" charset="2"/>
              </a:rPr>
              <a:t> </a:t>
            </a:r>
            <a:r>
              <a:rPr lang="en-US" sz="3200" b="1" dirty="0" smtClean="0"/>
              <a:t>Sinful habits</a:t>
            </a:r>
          </a:p>
          <a:p>
            <a:endParaRPr lang="en-US" sz="3200" b="1" dirty="0" smtClean="0"/>
          </a:p>
          <a:p>
            <a:r>
              <a:rPr lang="en-US" sz="3200" b="1" dirty="0">
                <a:sym typeface="Wingdings 2" panose="05020102010507070707" pitchFamily="18" charset="2"/>
              </a:rPr>
              <a:t> </a:t>
            </a:r>
            <a:r>
              <a:rPr lang="en-US" sz="3200" b="1" dirty="0" smtClean="0">
                <a:sym typeface="Wingdings 2" panose="05020102010507070707" pitchFamily="18" charset="2"/>
              </a:rPr>
              <a:t>False identities &amp; missions</a:t>
            </a:r>
            <a:r>
              <a:rPr lang="en-US" sz="3200" b="1" dirty="0"/>
              <a:t>	</a:t>
            </a:r>
            <a:endParaRPr lang="en-US" sz="2800" b="1"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5739" r="10768"/>
          <a:stretch/>
        </p:blipFill>
        <p:spPr>
          <a:xfrm>
            <a:off x="0" y="0"/>
            <a:ext cx="3815006" cy="6907145"/>
          </a:xfrm>
          <a:prstGeom prst="rect">
            <a:avLst/>
          </a:prstGeom>
        </p:spPr>
      </p:pic>
    </p:spTree>
    <p:extLst>
      <p:ext uri="{BB962C8B-B14F-4D97-AF65-F5344CB8AC3E}">
        <p14:creationId xmlns:p14="http://schemas.microsoft.com/office/powerpoint/2010/main" val="374537304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29" name="TextBox 28"/>
          <p:cNvSpPr txBox="1"/>
          <p:nvPr/>
        </p:nvSpPr>
        <p:spPr>
          <a:xfrm>
            <a:off x="0" y="0"/>
            <a:ext cx="9144000" cy="4339650"/>
          </a:xfrm>
          <a:prstGeom prst="rect">
            <a:avLst/>
          </a:prstGeom>
          <a:noFill/>
        </p:spPr>
        <p:txBody>
          <a:bodyPr wrap="square" rtlCol="0">
            <a:spAutoFit/>
          </a:bodyPr>
          <a:lstStyle/>
          <a:p>
            <a:r>
              <a:rPr lang="en-US" sz="3200" b="1" dirty="0" smtClean="0"/>
              <a:t>Winning the battle for your mind…</a:t>
            </a:r>
          </a:p>
          <a:p>
            <a:endParaRPr lang="en-US" sz="1400" b="1" dirty="0" smtClean="0"/>
          </a:p>
          <a:p>
            <a:r>
              <a:rPr lang="en-US" sz="3200" u="sng" dirty="0"/>
              <a:t>S</a:t>
            </a:r>
            <a:r>
              <a:rPr lang="en-US" sz="3200" u="sng" dirty="0" smtClean="0"/>
              <a:t>et your </a:t>
            </a:r>
            <a:r>
              <a:rPr lang="en-US" sz="3200" u="sng" dirty="0"/>
              <a:t>mind on the things of God</a:t>
            </a:r>
            <a:r>
              <a:rPr lang="en-US" sz="3200" dirty="0"/>
              <a:t>:  </a:t>
            </a:r>
            <a:endParaRPr lang="en-US" sz="3200" dirty="0" smtClean="0"/>
          </a:p>
          <a:p>
            <a:r>
              <a:rPr lang="en-US" sz="3200" dirty="0" smtClean="0"/>
              <a:t>Colossians </a:t>
            </a:r>
            <a:r>
              <a:rPr lang="en-US" sz="3200" dirty="0"/>
              <a:t>3.1-3 NET:  “Therefore, if you have been raised with Christ, keep seeking the things above, where Christ is, seated at the right hand of God. Keep thinking about things above, not things on the earth, for you have died and your life is hidden with Christ in God.”</a:t>
            </a:r>
            <a:endParaRPr lang="en-US" sz="3200" b="1" dirty="0"/>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4129" y="3704555"/>
            <a:ext cx="5255741" cy="3153445"/>
          </a:xfrm>
          <a:prstGeom prst="rect">
            <a:avLst/>
          </a:prstGeom>
        </p:spPr>
      </p:pic>
    </p:spTree>
    <p:extLst>
      <p:ext uri="{BB962C8B-B14F-4D97-AF65-F5344CB8AC3E}">
        <p14:creationId xmlns:p14="http://schemas.microsoft.com/office/powerpoint/2010/main" val="243899669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29" name="TextBox 28"/>
          <p:cNvSpPr txBox="1"/>
          <p:nvPr/>
        </p:nvSpPr>
        <p:spPr>
          <a:xfrm>
            <a:off x="0" y="0"/>
            <a:ext cx="9144000" cy="7048083"/>
          </a:xfrm>
          <a:prstGeom prst="rect">
            <a:avLst/>
          </a:prstGeom>
          <a:noFill/>
        </p:spPr>
        <p:txBody>
          <a:bodyPr wrap="square" rtlCol="0">
            <a:spAutoFit/>
          </a:bodyPr>
          <a:lstStyle/>
          <a:p>
            <a:r>
              <a:rPr lang="en-US" sz="3200" b="1" dirty="0" smtClean="0"/>
              <a:t>Winning the battle for your mind…</a:t>
            </a:r>
          </a:p>
          <a:p>
            <a:endParaRPr lang="en-US" sz="1400" b="1" dirty="0" smtClean="0"/>
          </a:p>
          <a:p>
            <a:r>
              <a:rPr lang="en-US" sz="2800" u="sng" dirty="0"/>
              <a:t>S</a:t>
            </a:r>
            <a:r>
              <a:rPr lang="en-US" sz="2800" u="sng" dirty="0" smtClean="0"/>
              <a:t>et your </a:t>
            </a:r>
            <a:r>
              <a:rPr lang="en-US" sz="2800" u="sng" dirty="0"/>
              <a:t>mind on the things of God</a:t>
            </a:r>
            <a:r>
              <a:rPr lang="en-US" sz="2800" dirty="0"/>
              <a:t>: </a:t>
            </a:r>
            <a:r>
              <a:rPr lang="en-US" sz="2800" dirty="0" smtClean="0"/>
              <a:t>Colossians 3.1-3</a:t>
            </a:r>
          </a:p>
          <a:p>
            <a:endParaRPr lang="en-US" sz="2000" dirty="0" smtClean="0"/>
          </a:p>
          <a:p>
            <a:r>
              <a:rPr lang="en-US" sz="3200" u="sng" dirty="0" smtClean="0"/>
              <a:t>Fill your mind </a:t>
            </a:r>
            <a:r>
              <a:rPr lang="en-US" sz="3200" u="sng" dirty="0"/>
              <a:t>with the things of God</a:t>
            </a:r>
            <a:r>
              <a:rPr lang="en-US" sz="3200" dirty="0"/>
              <a:t>:  </a:t>
            </a:r>
            <a:endParaRPr lang="en-US" sz="3200" dirty="0" smtClean="0"/>
          </a:p>
          <a:p>
            <a:r>
              <a:rPr lang="en-US" sz="3200" dirty="0" smtClean="0"/>
              <a:t>Philippians </a:t>
            </a:r>
            <a:r>
              <a:rPr lang="en-US" sz="3200" dirty="0"/>
              <a:t>4.8-9 NET:  “Finally, brothers and sisters, whatever is true, whatever is worthy of respect, whatever is just, whatever is pure, whatever is lovely, whatever is commendable, if something is excellent or praiseworthy, think </a:t>
            </a:r>
            <a:r>
              <a:rPr lang="en-US" sz="3200" dirty="0" smtClean="0"/>
              <a:t>about</a:t>
            </a:r>
          </a:p>
          <a:p>
            <a:r>
              <a:rPr lang="en-US" sz="3200" dirty="0" smtClean="0"/>
              <a:t>these </a:t>
            </a:r>
            <a:r>
              <a:rPr lang="en-US" sz="3200" dirty="0"/>
              <a:t>things.  And what you </a:t>
            </a:r>
            <a:endParaRPr lang="en-US" sz="3200" dirty="0" smtClean="0"/>
          </a:p>
          <a:p>
            <a:r>
              <a:rPr lang="en-US" sz="3200" dirty="0" smtClean="0"/>
              <a:t>learned </a:t>
            </a:r>
            <a:r>
              <a:rPr lang="en-US" sz="3200" dirty="0"/>
              <a:t>and received and </a:t>
            </a:r>
            <a:endParaRPr lang="en-US" sz="3200" dirty="0" smtClean="0"/>
          </a:p>
          <a:p>
            <a:r>
              <a:rPr lang="en-US" sz="3200" dirty="0" smtClean="0"/>
              <a:t>heard </a:t>
            </a:r>
            <a:r>
              <a:rPr lang="en-US" sz="3200" dirty="0"/>
              <a:t>and saw in me, do </a:t>
            </a:r>
            <a:endParaRPr lang="en-US" sz="3200" dirty="0" smtClean="0"/>
          </a:p>
          <a:p>
            <a:r>
              <a:rPr lang="en-US" sz="3200" dirty="0" smtClean="0"/>
              <a:t>these </a:t>
            </a:r>
            <a:r>
              <a:rPr lang="en-US" sz="3200" dirty="0"/>
              <a:t>things. And the God </a:t>
            </a:r>
            <a:r>
              <a:rPr lang="en-US" sz="3200" dirty="0" smtClean="0"/>
              <a:t>of</a:t>
            </a:r>
          </a:p>
          <a:p>
            <a:r>
              <a:rPr lang="en-US" sz="3200" dirty="0" smtClean="0"/>
              <a:t>peace </a:t>
            </a:r>
            <a:r>
              <a:rPr lang="en-US" sz="3200" dirty="0"/>
              <a:t>will be with you.” </a:t>
            </a:r>
            <a:endParaRPr lang="en-US" sz="3200" b="1" dirty="0"/>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0918" y="4036542"/>
            <a:ext cx="4702430" cy="2821458"/>
          </a:xfrm>
          <a:prstGeom prst="rect">
            <a:avLst/>
          </a:prstGeom>
        </p:spPr>
      </p:pic>
    </p:spTree>
    <p:extLst>
      <p:ext uri="{BB962C8B-B14F-4D97-AF65-F5344CB8AC3E}">
        <p14:creationId xmlns:p14="http://schemas.microsoft.com/office/powerpoint/2010/main" val="316550724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29" name="TextBox 28"/>
          <p:cNvSpPr txBox="1"/>
          <p:nvPr/>
        </p:nvSpPr>
        <p:spPr>
          <a:xfrm>
            <a:off x="0" y="0"/>
            <a:ext cx="9144000" cy="6678751"/>
          </a:xfrm>
          <a:prstGeom prst="rect">
            <a:avLst/>
          </a:prstGeom>
          <a:noFill/>
        </p:spPr>
        <p:txBody>
          <a:bodyPr wrap="square" rtlCol="0">
            <a:spAutoFit/>
          </a:bodyPr>
          <a:lstStyle/>
          <a:p>
            <a:r>
              <a:rPr lang="en-US" sz="3200" b="1" dirty="0" smtClean="0"/>
              <a:t>Winning the battle for your mind…</a:t>
            </a:r>
          </a:p>
          <a:p>
            <a:r>
              <a:rPr lang="en-US" sz="2800" u="sng" dirty="0" smtClean="0"/>
              <a:t>Set your </a:t>
            </a:r>
            <a:r>
              <a:rPr lang="en-US" sz="2800" u="sng" dirty="0"/>
              <a:t>mind on the things of God</a:t>
            </a:r>
            <a:r>
              <a:rPr lang="en-US" sz="2800" dirty="0"/>
              <a:t>: </a:t>
            </a:r>
            <a:r>
              <a:rPr lang="en-US" sz="2800" dirty="0" smtClean="0"/>
              <a:t>Colossians 3.1-3</a:t>
            </a:r>
          </a:p>
          <a:p>
            <a:r>
              <a:rPr lang="en-US" sz="2800" u="sng" dirty="0" smtClean="0"/>
              <a:t>Fill your mind </a:t>
            </a:r>
            <a:r>
              <a:rPr lang="en-US" sz="2800" u="sng" dirty="0"/>
              <a:t>with the things of God</a:t>
            </a:r>
            <a:r>
              <a:rPr lang="en-US" sz="2800" dirty="0"/>
              <a:t>: </a:t>
            </a:r>
            <a:r>
              <a:rPr lang="en-US" sz="2800" dirty="0" smtClean="0"/>
              <a:t>Philippians 4.8-9</a:t>
            </a:r>
          </a:p>
          <a:p>
            <a:endParaRPr lang="en-US" sz="2000" dirty="0"/>
          </a:p>
          <a:p>
            <a:r>
              <a:rPr lang="en-US" sz="3200" u="sng" dirty="0" smtClean="0"/>
              <a:t>Take </a:t>
            </a:r>
            <a:r>
              <a:rPr lang="en-US" sz="3200" u="sng" dirty="0"/>
              <a:t>every thought captive in the name of </a:t>
            </a:r>
            <a:r>
              <a:rPr lang="en-US" sz="3200" u="sng" dirty="0" smtClean="0"/>
              <a:t>Christ</a:t>
            </a:r>
            <a:r>
              <a:rPr lang="en-US" sz="3200" dirty="0" smtClean="0"/>
              <a:t>:</a:t>
            </a:r>
          </a:p>
          <a:p>
            <a:r>
              <a:rPr lang="en-US" sz="3200" dirty="0" smtClean="0"/>
              <a:t>2 </a:t>
            </a:r>
            <a:r>
              <a:rPr lang="en-US" sz="3200" dirty="0"/>
              <a:t>Corinthians 10.3-5 NET:  “For though we live as human beings, we do not wage war according to human standards, </a:t>
            </a:r>
            <a:r>
              <a:rPr lang="en-US" sz="3200" dirty="0" smtClean="0"/>
              <a:t>for </a:t>
            </a:r>
            <a:r>
              <a:rPr lang="en-US" sz="3200" dirty="0"/>
              <a:t>the weapons of our warfare are not human weapons, but are made powerful by God for tearing down </a:t>
            </a:r>
            <a:r>
              <a:rPr lang="en-US" sz="3200" dirty="0" smtClean="0"/>
              <a:t>strongholds.  We </a:t>
            </a:r>
            <a:r>
              <a:rPr lang="en-US" sz="3200" dirty="0"/>
              <a:t>tear down </a:t>
            </a:r>
            <a:r>
              <a:rPr lang="en-US" sz="3200" dirty="0" smtClean="0"/>
              <a:t>arguments and every </a:t>
            </a:r>
            <a:r>
              <a:rPr lang="en-US" sz="3200" dirty="0"/>
              <a:t>arrogant </a:t>
            </a:r>
            <a:r>
              <a:rPr lang="en-US" sz="3200" dirty="0" smtClean="0"/>
              <a:t>obstacle </a:t>
            </a:r>
            <a:r>
              <a:rPr lang="en-US" sz="3200" dirty="0"/>
              <a:t>that </a:t>
            </a:r>
            <a:r>
              <a:rPr lang="en-US" sz="3200" dirty="0" smtClean="0"/>
              <a:t>is raised </a:t>
            </a:r>
            <a:r>
              <a:rPr lang="en-US" sz="3200" dirty="0" smtClean="0"/>
              <a:t>			 up </a:t>
            </a:r>
            <a:r>
              <a:rPr lang="en-US" sz="3200" dirty="0" smtClean="0"/>
              <a:t>against the knowledge </a:t>
            </a:r>
            <a:r>
              <a:rPr lang="en-US" sz="3200" dirty="0"/>
              <a:t>of God, </a:t>
            </a:r>
            <a:endParaRPr lang="en-US" sz="3200" dirty="0" smtClean="0"/>
          </a:p>
          <a:p>
            <a:r>
              <a:rPr lang="en-US" sz="3200" dirty="0" smtClean="0"/>
              <a:t>			 and </a:t>
            </a:r>
            <a:r>
              <a:rPr lang="en-US" sz="3200" dirty="0"/>
              <a:t>we </a:t>
            </a:r>
            <a:r>
              <a:rPr lang="en-US" sz="3200" dirty="0" smtClean="0"/>
              <a:t>take </a:t>
            </a:r>
            <a:r>
              <a:rPr lang="en-US" sz="3200" dirty="0"/>
              <a:t>every thought captive </a:t>
            </a:r>
            <a:endParaRPr lang="en-US" sz="3200" dirty="0" smtClean="0"/>
          </a:p>
          <a:p>
            <a:r>
              <a:rPr lang="en-US" sz="3200" dirty="0" smtClean="0"/>
              <a:t>			 to </a:t>
            </a:r>
            <a:r>
              <a:rPr lang="en-US" sz="3200" dirty="0"/>
              <a:t>make it obey Christ.” </a:t>
            </a:r>
            <a:r>
              <a:rPr lang="en-US" sz="3200" dirty="0" smtClean="0"/>
              <a:t> </a:t>
            </a:r>
            <a:endParaRPr lang="en-US" sz="3200" b="1" dirty="0"/>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34806"/>
            <a:ext cx="2871989" cy="1723193"/>
          </a:xfrm>
          <a:prstGeom prst="rect">
            <a:avLst/>
          </a:prstGeom>
        </p:spPr>
      </p:pic>
    </p:spTree>
    <p:extLst>
      <p:ext uri="{BB962C8B-B14F-4D97-AF65-F5344CB8AC3E}">
        <p14:creationId xmlns:p14="http://schemas.microsoft.com/office/powerpoint/2010/main" val="177901431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29" name="TextBox 28"/>
          <p:cNvSpPr txBox="1"/>
          <p:nvPr/>
        </p:nvSpPr>
        <p:spPr>
          <a:xfrm>
            <a:off x="0" y="0"/>
            <a:ext cx="9144000" cy="6124754"/>
          </a:xfrm>
          <a:prstGeom prst="rect">
            <a:avLst/>
          </a:prstGeom>
          <a:noFill/>
        </p:spPr>
        <p:txBody>
          <a:bodyPr wrap="square" rtlCol="0">
            <a:spAutoFit/>
          </a:bodyPr>
          <a:lstStyle/>
          <a:p>
            <a:r>
              <a:rPr lang="en-US" sz="3200" b="1" dirty="0" smtClean="0"/>
              <a:t>Winning the battle for your mind…</a:t>
            </a:r>
          </a:p>
          <a:p>
            <a:endParaRPr lang="en-US" sz="2800" u="sng" dirty="0" smtClean="0"/>
          </a:p>
          <a:p>
            <a:r>
              <a:rPr lang="en-US" sz="2800" u="sng" dirty="0" smtClean="0"/>
              <a:t>Set your </a:t>
            </a:r>
            <a:r>
              <a:rPr lang="en-US" sz="2800" u="sng" dirty="0"/>
              <a:t>mind on the things of God</a:t>
            </a:r>
            <a:r>
              <a:rPr lang="en-US" sz="2800" dirty="0"/>
              <a:t>: </a:t>
            </a:r>
            <a:r>
              <a:rPr lang="en-US" sz="2800" dirty="0" smtClean="0"/>
              <a:t>Colossians 3.1-3</a:t>
            </a:r>
          </a:p>
          <a:p>
            <a:endParaRPr lang="en-US" sz="2800" u="sng" dirty="0" smtClean="0"/>
          </a:p>
          <a:p>
            <a:r>
              <a:rPr lang="en-US" sz="2800" u="sng" dirty="0" smtClean="0"/>
              <a:t>Fill your mind </a:t>
            </a:r>
            <a:r>
              <a:rPr lang="en-US" sz="2800" u="sng" dirty="0"/>
              <a:t>with the things of God</a:t>
            </a:r>
            <a:r>
              <a:rPr lang="en-US" sz="2800" dirty="0"/>
              <a:t>: </a:t>
            </a:r>
            <a:r>
              <a:rPr lang="en-US" sz="2800" dirty="0" smtClean="0"/>
              <a:t>Philippians 4.8-9</a:t>
            </a:r>
          </a:p>
          <a:p>
            <a:endParaRPr lang="en-US" sz="2800" u="sng" dirty="0" smtClean="0"/>
          </a:p>
          <a:p>
            <a:r>
              <a:rPr lang="en-US" sz="2800" u="sng" dirty="0" smtClean="0"/>
              <a:t>Take </a:t>
            </a:r>
            <a:r>
              <a:rPr lang="en-US" sz="2800" u="sng" dirty="0"/>
              <a:t>every thought captive in the name of </a:t>
            </a:r>
            <a:r>
              <a:rPr lang="en-US" sz="2800" u="sng" dirty="0" smtClean="0"/>
              <a:t>Christ</a:t>
            </a:r>
            <a:r>
              <a:rPr lang="en-US" sz="2800" dirty="0" smtClean="0"/>
              <a:t>: </a:t>
            </a:r>
          </a:p>
          <a:p>
            <a:r>
              <a:rPr lang="en-US" sz="2800" dirty="0"/>
              <a:t>	</a:t>
            </a:r>
            <a:r>
              <a:rPr lang="en-US" sz="2800" dirty="0" smtClean="0"/>
              <a:t>2 </a:t>
            </a:r>
            <a:r>
              <a:rPr lang="en-US" sz="2800" dirty="0"/>
              <a:t>Corinthians 10.3-5</a:t>
            </a:r>
            <a:r>
              <a:rPr lang="en-US" sz="3200" dirty="0"/>
              <a:t> </a:t>
            </a:r>
            <a:endParaRPr lang="en-US" sz="3200" dirty="0" smtClean="0"/>
          </a:p>
          <a:p>
            <a:endParaRPr lang="en-US" sz="3200" dirty="0"/>
          </a:p>
          <a:p>
            <a:r>
              <a:rPr lang="en-US" sz="3200" dirty="0"/>
              <a:t>Romans </a:t>
            </a:r>
            <a:r>
              <a:rPr lang="en-US" sz="3200" dirty="0" smtClean="0"/>
              <a:t>8.1 NASB: </a:t>
            </a:r>
          </a:p>
          <a:p>
            <a:r>
              <a:rPr lang="en-US" sz="3200" dirty="0" smtClean="0"/>
              <a:t>“</a:t>
            </a:r>
            <a:r>
              <a:rPr lang="en-US" sz="3200" dirty="0"/>
              <a:t>Therefore there is now </a:t>
            </a:r>
            <a:r>
              <a:rPr lang="en-US" sz="3200" dirty="0" smtClean="0"/>
              <a:t>no</a:t>
            </a:r>
          </a:p>
          <a:p>
            <a:r>
              <a:rPr lang="en-US" sz="3200" dirty="0" smtClean="0"/>
              <a:t>condemnation </a:t>
            </a:r>
            <a:r>
              <a:rPr lang="en-US" sz="3200" dirty="0"/>
              <a:t>for those </a:t>
            </a:r>
            <a:endParaRPr lang="en-US" sz="3200" dirty="0" smtClean="0"/>
          </a:p>
          <a:p>
            <a:r>
              <a:rPr lang="en-US" sz="3200" dirty="0" smtClean="0"/>
              <a:t>who </a:t>
            </a:r>
            <a:r>
              <a:rPr lang="en-US" sz="3200" dirty="0"/>
              <a:t>are in Christ Jesus.”</a:t>
            </a:r>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1245" y="3608174"/>
            <a:ext cx="4482755" cy="2689653"/>
          </a:xfrm>
          <a:prstGeom prst="rect">
            <a:avLst/>
          </a:prstGeom>
        </p:spPr>
      </p:pic>
    </p:spTree>
    <p:extLst>
      <p:ext uri="{BB962C8B-B14F-4D97-AF65-F5344CB8AC3E}">
        <p14:creationId xmlns:p14="http://schemas.microsoft.com/office/powerpoint/2010/main" val="323784531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143250" cy="3143250"/>
          </a:xfrm>
          <a:prstGeom prst="rect">
            <a:avLst/>
          </a:prstGeom>
        </p:spPr>
      </p:pic>
      <p:sp>
        <p:nvSpPr>
          <p:cNvPr id="29" name="TextBox 28"/>
          <p:cNvSpPr txBox="1"/>
          <p:nvPr/>
        </p:nvSpPr>
        <p:spPr>
          <a:xfrm>
            <a:off x="3143249" y="0"/>
            <a:ext cx="6000751" cy="6986528"/>
          </a:xfrm>
          <a:prstGeom prst="rect">
            <a:avLst/>
          </a:prstGeom>
          <a:noFill/>
        </p:spPr>
        <p:txBody>
          <a:bodyPr wrap="square" rtlCol="0">
            <a:spAutoFit/>
          </a:bodyPr>
          <a:lstStyle/>
          <a:p>
            <a:r>
              <a:rPr lang="en-US" sz="3200" b="1" dirty="0" smtClean="0"/>
              <a:t>Arming ourselves against evil…</a:t>
            </a:r>
          </a:p>
          <a:p>
            <a:endParaRPr lang="en-US" sz="3200" dirty="0" smtClean="0"/>
          </a:p>
          <a:p>
            <a:r>
              <a:rPr lang="en-US" sz="3200" dirty="0" smtClean="0"/>
              <a:t>Ephesians </a:t>
            </a:r>
            <a:r>
              <a:rPr lang="en-US" sz="3200" dirty="0"/>
              <a:t>6.10-12 NET:  </a:t>
            </a:r>
            <a:r>
              <a:rPr lang="en-US" sz="3200" dirty="0" smtClean="0"/>
              <a:t>“Finally</a:t>
            </a:r>
            <a:r>
              <a:rPr lang="en-US" sz="3200" dirty="0"/>
              <a:t>, be strengthened in the </a:t>
            </a:r>
            <a:r>
              <a:rPr lang="en-US" sz="3200" dirty="0" smtClean="0"/>
              <a:t>Lord </a:t>
            </a:r>
            <a:r>
              <a:rPr lang="en-US" sz="3200" dirty="0"/>
              <a:t>and in the strength of his </a:t>
            </a:r>
            <a:r>
              <a:rPr lang="en-US" sz="3200" dirty="0" smtClean="0"/>
              <a:t>power</a:t>
            </a:r>
            <a:r>
              <a:rPr lang="en-US" sz="3200" dirty="0"/>
              <a:t>.  Clothe yourselves with </a:t>
            </a:r>
            <a:r>
              <a:rPr lang="en-US" sz="3200" dirty="0" smtClean="0"/>
              <a:t>the </a:t>
            </a:r>
            <a:r>
              <a:rPr lang="en-US" sz="3200" dirty="0"/>
              <a:t>full armor of God so that you may be able to stand against the schemes of the devil.  For our struggle is not against flesh and blood, but against the rulers, against the powers, against the world rulers of this darkness, against the spiritual forces of evil in the heavens</a:t>
            </a:r>
            <a:r>
              <a:rPr lang="en-US" sz="3200" dirty="0" smtClean="0"/>
              <a:t>.”</a:t>
            </a:r>
            <a:endParaRPr lang="en-US" sz="3200" dirty="0"/>
          </a:p>
        </p:txBody>
      </p:sp>
      <p:sp>
        <p:nvSpPr>
          <p:cNvPr id="3" name="TextBox 2"/>
          <p:cNvSpPr txBox="1"/>
          <p:nvPr/>
        </p:nvSpPr>
        <p:spPr>
          <a:xfrm>
            <a:off x="0" y="3143250"/>
            <a:ext cx="3143249" cy="369332"/>
          </a:xfrm>
          <a:prstGeom prst="rect">
            <a:avLst/>
          </a:prstGeom>
          <a:noFill/>
        </p:spPr>
        <p:txBody>
          <a:bodyPr wrap="square" rtlCol="0">
            <a:spAutoFit/>
          </a:bodyPr>
          <a:lstStyle/>
          <a:p>
            <a:r>
              <a:rPr lang="en-US" dirty="0" smtClean="0"/>
              <a:t>historicalclothingrealm.com</a:t>
            </a:r>
            <a:endParaRPr lang="en-US" dirty="0"/>
          </a:p>
        </p:txBody>
      </p:sp>
    </p:spTree>
    <p:extLst>
      <p:ext uri="{BB962C8B-B14F-4D97-AF65-F5344CB8AC3E}">
        <p14:creationId xmlns:p14="http://schemas.microsoft.com/office/powerpoint/2010/main" val="96800558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143250" cy="3143250"/>
          </a:xfrm>
          <a:prstGeom prst="rect">
            <a:avLst/>
          </a:prstGeom>
        </p:spPr>
      </p:pic>
      <p:sp>
        <p:nvSpPr>
          <p:cNvPr id="29" name="TextBox 28"/>
          <p:cNvSpPr txBox="1"/>
          <p:nvPr/>
        </p:nvSpPr>
        <p:spPr>
          <a:xfrm>
            <a:off x="3143249" y="0"/>
            <a:ext cx="6000751" cy="6170920"/>
          </a:xfrm>
          <a:prstGeom prst="rect">
            <a:avLst/>
          </a:prstGeom>
          <a:noFill/>
        </p:spPr>
        <p:txBody>
          <a:bodyPr wrap="square" rtlCol="0">
            <a:spAutoFit/>
          </a:bodyPr>
          <a:lstStyle/>
          <a:p>
            <a:r>
              <a:rPr lang="en-US" sz="3200" b="1" dirty="0" smtClean="0"/>
              <a:t>Arming ourselves against evil…</a:t>
            </a:r>
          </a:p>
          <a:p>
            <a:endParaRPr lang="en-US" sz="3200" dirty="0" smtClean="0"/>
          </a:p>
          <a:p>
            <a:r>
              <a:rPr lang="en-US" sz="3200" dirty="0" smtClean="0">
                <a:sym typeface="Wingdings 2" panose="05020102010507070707" pitchFamily="18" charset="2"/>
              </a:rPr>
              <a:t> </a:t>
            </a:r>
            <a:r>
              <a:rPr lang="en-US" sz="3200" dirty="0" smtClean="0"/>
              <a:t>Absorb truth in scripture</a:t>
            </a:r>
          </a:p>
          <a:p>
            <a:pPr>
              <a:spcBef>
                <a:spcPts val="1800"/>
              </a:spcBef>
            </a:pPr>
            <a:r>
              <a:rPr lang="en-US" sz="3200" dirty="0">
                <a:sym typeface="Wingdings 2" panose="05020102010507070707" pitchFamily="18" charset="2"/>
              </a:rPr>
              <a:t> </a:t>
            </a:r>
            <a:r>
              <a:rPr lang="en-US" sz="3200" dirty="0" smtClean="0"/>
              <a:t>Know and believe the gospel</a:t>
            </a:r>
          </a:p>
          <a:p>
            <a:pPr>
              <a:spcBef>
                <a:spcPts val="1800"/>
              </a:spcBef>
            </a:pPr>
            <a:r>
              <a:rPr lang="en-US" sz="3200" dirty="0">
                <a:sym typeface="Wingdings 2" panose="05020102010507070707" pitchFamily="18" charset="2"/>
              </a:rPr>
              <a:t> </a:t>
            </a:r>
            <a:r>
              <a:rPr lang="en-US" sz="3200" dirty="0" smtClean="0"/>
              <a:t>Accept that God has granted you the righteousness of Christ</a:t>
            </a:r>
          </a:p>
          <a:p>
            <a:pPr>
              <a:spcBef>
                <a:spcPts val="1800"/>
              </a:spcBef>
            </a:pPr>
            <a:r>
              <a:rPr lang="en-US" sz="3200" dirty="0">
                <a:sym typeface="Wingdings 2" panose="05020102010507070707" pitchFamily="18" charset="2"/>
              </a:rPr>
              <a:t> </a:t>
            </a:r>
            <a:r>
              <a:rPr lang="en-US" sz="3200" dirty="0" smtClean="0"/>
              <a:t>Live out that righteousness</a:t>
            </a:r>
          </a:p>
          <a:p>
            <a:pPr>
              <a:spcBef>
                <a:spcPts val="1800"/>
              </a:spcBef>
            </a:pPr>
            <a:r>
              <a:rPr lang="en-US" sz="3200" dirty="0">
                <a:sym typeface="Wingdings 2" panose="05020102010507070707" pitchFamily="18" charset="2"/>
              </a:rPr>
              <a:t> </a:t>
            </a:r>
            <a:r>
              <a:rPr lang="en-US" sz="3200" dirty="0" smtClean="0"/>
              <a:t>Strengthen your faith in God and trust his promises</a:t>
            </a:r>
          </a:p>
          <a:p>
            <a:pPr>
              <a:spcBef>
                <a:spcPts val="1800"/>
              </a:spcBef>
            </a:pPr>
            <a:r>
              <a:rPr lang="en-US" sz="3200" dirty="0">
                <a:sym typeface="Wingdings 2" panose="05020102010507070707" pitchFamily="18" charset="2"/>
              </a:rPr>
              <a:t> </a:t>
            </a:r>
            <a:r>
              <a:rPr lang="en-US" sz="3200" dirty="0" smtClean="0"/>
              <a:t>Be diligent in prayer</a:t>
            </a:r>
            <a:endParaRPr lang="en-US" sz="3200" dirty="0"/>
          </a:p>
        </p:txBody>
      </p:sp>
    </p:spTree>
    <p:extLst>
      <p:ext uri="{BB962C8B-B14F-4D97-AF65-F5344CB8AC3E}">
        <p14:creationId xmlns:p14="http://schemas.microsoft.com/office/powerpoint/2010/main" val="193200191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7839" r="53444" b="8000"/>
          <a:stretch/>
        </p:blipFill>
        <p:spPr>
          <a:xfrm>
            <a:off x="5943600" y="0"/>
            <a:ext cx="3200400" cy="6858000"/>
          </a:xfrm>
          <a:prstGeom prst="rect">
            <a:avLst/>
          </a:prstGeom>
        </p:spPr>
      </p:pic>
      <p:sp>
        <p:nvSpPr>
          <p:cNvPr id="29" name="TextBox 28"/>
          <p:cNvSpPr txBox="1"/>
          <p:nvPr/>
        </p:nvSpPr>
        <p:spPr>
          <a:xfrm>
            <a:off x="-18097" y="0"/>
            <a:ext cx="5961697" cy="6848029"/>
          </a:xfrm>
          <a:prstGeom prst="rect">
            <a:avLst/>
          </a:prstGeom>
          <a:solidFill>
            <a:schemeClr val="bg2">
              <a:alpha val="30000"/>
            </a:schemeClr>
          </a:solidFill>
        </p:spPr>
        <p:txBody>
          <a:bodyPr wrap="square" rtlCol="0">
            <a:spAutoFit/>
          </a:bodyPr>
          <a:lstStyle/>
          <a:p>
            <a:r>
              <a:rPr lang="en-US" sz="3200" b="1" dirty="0" smtClean="0"/>
              <a:t>Action steps for victory…</a:t>
            </a:r>
          </a:p>
          <a:p>
            <a:endParaRPr lang="en-US" sz="2000" b="1" dirty="0" smtClean="0"/>
          </a:p>
          <a:p>
            <a:pPr>
              <a:spcBef>
                <a:spcPts val="600"/>
              </a:spcBef>
            </a:pPr>
            <a:r>
              <a:rPr lang="en-US" sz="3200" u="sng" dirty="0" smtClean="0"/>
              <a:t>Get right with God</a:t>
            </a:r>
            <a:r>
              <a:rPr lang="en-US" sz="3200" dirty="0" smtClean="0"/>
              <a:t>!</a:t>
            </a:r>
          </a:p>
          <a:p>
            <a:pPr defTabSz="457200">
              <a:spcBef>
                <a:spcPts val="600"/>
              </a:spcBef>
            </a:pPr>
            <a:r>
              <a:rPr lang="en-US" sz="3200" dirty="0" smtClean="0">
                <a:sym typeface="Wingdings 2" panose="05020102010507070707" pitchFamily="18" charset="2"/>
              </a:rPr>
              <a:t> </a:t>
            </a:r>
            <a:r>
              <a:rPr lang="en-US" sz="3200" dirty="0" smtClean="0"/>
              <a:t>Commit to submit to Christ.</a:t>
            </a:r>
          </a:p>
          <a:p>
            <a:pPr defTabSz="457200">
              <a:spcBef>
                <a:spcPts val="600"/>
              </a:spcBef>
            </a:pPr>
            <a:r>
              <a:rPr lang="en-US" sz="3200" dirty="0" smtClean="0">
                <a:sym typeface="Wingdings 2" panose="05020102010507070707" pitchFamily="18" charset="2"/>
              </a:rPr>
              <a:t> </a:t>
            </a:r>
            <a:r>
              <a:rPr lang="en-US" sz="3200" dirty="0" smtClean="0"/>
              <a:t>Yield to, be filled by, be led by the Holy Spirit.</a:t>
            </a:r>
          </a:p>
          <a:p>
            <a:pPr defTabSz="457200">
              <a:spcBef>
                <a:spcPts val="600"/>
              </a:spcBef>
            </a:pPr>
            <a:endParaRPr lang="en-US" sz="3200" dirty="0"/>
          </a:p>
          <a:p>
            <a:pPr defTabSz="457200">
              <a:spcBef>
                <a:spcPts val="600"/>
              </a:spcBef>
            </a:pPr>
            <a:r>
              <a:rPr lang="en-US" sz="3200" u="sng" dirty="0" smtClean="0"/>
              <a:t>Learn the truth and believe it</a:t>
            </a:r>
            <a:r>
              <a:rPr lang="en-US" sz="3200" dirty="0" smtClean="0"/>
              <a:t>!</a:t>
            </a:r>
          </a:p>
          <a:p>
            <a:pPr indent="-457200" defTabSz="457200">
              <a:spcBef>
                <a:spcPts val="600"/>
              </a:spcBef>
            </a:pPr>
            <a:r>
              <a:rPr lang="en-US" sz="3200" dirty="0" smtClean="0">
                <a:sym typeface="Wingdings 2" panose="05020102010507070707" pitchFamily="18" charset="2"/>
              </a:rPr>
              <a:t> </a:t>
            </a:r>
            <a:r>
              <a:rPr lang="en-US" sz="3200" dirty="0">
                <a:sym typeface="Wingdings 2" panose="05020102010507070707" pitchFamily="18" charset="2"/>
              </a:rPr>
              <a:t>L</a:t>
            </a:r>
            <a:r>
              <a:rPr lang="en-US" sz="3200" dirty="0" smtClean="0">
                <a:sym typeface="Wingdings 2" panose="05020102010507070707" pitchFamily="18" charset="2"/>
              </a:rPr>
              <a:t>earn how God looks at you, what Christ has done for you, what you are empowered to do.</a:t>
            </a:r>
          </a:p>
          <a:p>
            <a:pPr indent="-457200" defTabSz="457200">
              <a:spcBef>
                <a:spcPts val="600"/>
              </a:spcBef>
            </a:pPr>
            <a:r>
              <a:rPr lang="en-US" sz="3200" dirty="0" smtClean="0">
                <a:sym typeface="Wingdings 2" panose="05020102010507070707" pitchFamily="18" charset="2"/>
              </a:rPr>
              <a:t> Reflect on and memorize these </a:t>
            </a:r>
            <a:r>
              <a:rPr lang="en-US" sz="3200" smtClean="0">
                <a:sym typeface="Wingdings 2" panose="05020102010507070707" pitchFamily="18" charset="2"/>
              </a:rPr>
              <a:t>truths daily.</a:t>
            </a:r>
            <a:endParaRPr lang="en-US" sz="3200" dirty="0" smtClean="0"/>
          </a:p>
        </p:txBody>
      </p:sp>
    </p:spTree>
    <p:extLst>
      <p:ext uri="{BB962C8B-B14F-4D97-AF65-F5344CB8AC3E}">
        <p14:creationId xmlns:p14="http://schemas.microsoft.com/office/powerpoint/2010/main" val="210152158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29" name="TextBox 28"/>
          <p:cNvSpPr txBox="1"/>
          <p:nvPr/>
        </p:nvSpPr>
        <p:spPr>
          <a:xfrm>
            <a:off x="3815006" y="0"/>
            <a:ext cx="5338852" cy="6924973"/>
          </a:xfrm>
          <a:prstGeom prst="rect">
            <a:avLst/>
          </a:prstGeom>
          <a:noFill/>
        </p:spPr>
        <p:txBody>
          <a:bodyPr wrap="square" rtlCol="0">
            <a:spAutoFit/>
          </a:bodyPr>
          <a:lstStyle/>
          <a:p>
            <a:r>
              <a:rPr lang="en-US" sz="3200" b="1" dirty="0" smtClean="0"/>
              <a:t>How the problems arise…</a:t>
            </a:r>
          </a:p>
          <a:p>
            <a:endParaRPr lang="en-US" sz="2000" b="1" dirty="0" smtClean="0"/>
          </a:p>
          <a:p>
            <a:r>
              <a:rPr lang="en-US" sz="3200" b="1" dirty="0" smtClean="0">
                <a:sym typeface="Wingdings 2" panose="05020102010507070707" pitchFamily="18" charset="2"/>
              </a:rPr>
              <a:t></a:t>
            </a:r>
            <a:r>
              <a:rPr lang="en-US" sz="3200" b="1" dirty="0" smtClean="0"/>
              <a:t>Corrupted human nature </a:t>
            </a:r>
          </a:p>
          <a:p>
            <a:pPr lvl="1"/>
            <a:r>
              <a:rPr lang="en-US" sz="2800" dirty="0" smtClean="0">
                <a:sym typeface="Wingdings" panose="05000000000000000000" pitchFamily="2" charset="2"/>
              </a:rPr>
              <a:t></a:t>
            </a:r>
            <a:r>
              <a:rPr lang="en-US" sz="2800" dirty="0" smtClean="0"/>
              <a:t>blinded intellect &amp; foolishness 	from a corrupted mind </a:t>
            </a:r>
          </a:p>
          <a:p>
            <a:pPr lvl="1"/>
            <a:r>
              <a:rPr lang="en-US" sz="2800" dirty="0" smtClean="0">
                <a:sym typeface="Wingdings" panose="05000000000000000000" pitchFamily="2" charset="2"/>
              </a:rPr>
              <a:t></a:t>
            </a:r>
            <a:r>
              <a:rPr lang="en-US" sz="2800" dirty="0" smtClean="0"/>
              <a:t>an </a:t>
            </a:r>
            <a:r>
              <a:rPr lang="en-US" sz="2800" dirty="0"/>
              <a:t>evil </a:t>
            </a:r>
            <a:r>
              <a:rPr lang="en-US" sz="2800" dirty="0" smtClean="0"/>
              <a:t>&amp; idolatrous heart</a:t>
            </a:r>
          </a:p>
          <a:p>
            <a:pPr lvl="1"/>
            <a:r>
              <a:rPr lang="en-US" sz="2800" dirty="0" smtClean="0">
                <a:sym typeface="Wingdings" panose="05000000000000000000" pitchFamily="2" charset="2"/>
              </a:rPr>
              <a:t></a:t>
            </a:r>
            <a:r>
              <a:rPr lang="en-US" sz="2800" dirty="0" smtClean="0"/>
              <a:t>defiled </a:t>
            </a:r>
            <a:r>
              <a:rPr lang="en-US" sz="2800" dirty="0"/>
              <a:t>emotions, passions, </a:t>
            </a:r>
            <a:r>
              <a:rPr lang="en-US" sz="2800" dirty="0" smtClean="0"/>
              <a:t>	behavior</a:t>
            </a:r>
            <a:r>
              <a:rPr lang="en-US" sz="2800" dirty="0"/>
              <a:t>, and </a:t>
            </a:r>
            <a:r>
              <a:rPr lang="en-US" sz="2800" dirty="0" smtClean="0"/>
              <a:t>character</a:t>
            </a:r>
          </a:p>
          <a:p>
            <a:pPr lvl="1"/>
            <a:r>
              <a:rPr lang="en-US" sz="2800" dirty="0" smtClean="0">
                <a:sym typeface="Wingdings" panose="05000000000000000000" pitchFamily="2" charset="2"/>
              </a:rPr>
              <a:t></a:t>
            </a:r>
            <a:r>
              <a:rPr lang="en-US" sz="2800" dirty="0" smtClean="0"/>
              <a:t>an </a:t>
            </a:r>
            <a:r>
              <a:rPr lang="en-US" sz="2800" dirty="0"/>
              <a:t>enslaved will </a:t>
            </a:r>
          </a:p>
          <a:p>
            <a:endParaRPr lang="en-US" sz="2000" b="1" dirty="0" smtClean="0">
              <a:sym typeface="Wingdings 2" panose="05020102010507070707" pitchFamily="18" charset="2"/>
            </a:endParaRPr>
          </a:p>
          <a:p>
            <a:r>
              <a:rPr lang="en-US" sz="3200" b="1" dirty="0" smtClean="0">
                <a:sym typeface="Wingdings 2" panose="05020102010507070707" pitchFamily="18" charset="2"/>
              </a:rPr>
              <a:t></a:t>
            </a:r>
            <a:r>
              <a:rPr lang="en-US" sz="3200" b="1" dirty="0" smtClean="0"/>
              <a:t>Choice to sin</a:t>
            </a:r>
          </a:p>
          <a:p>
            <a:pPr lvl="1"/>
            <a:r>
              <a:rPr lang="en-US" sz="2800" dirty="0" smtClean="0">
                <a:sym typeface="Wingdings" panose="05000000000000000000" pitchFamily="2" charset="2"/>
              </a:rPr>
              <a:t>exposure to addictive 	substances</a:t>
            </a:r>
          </a:p>
          <a:p>
            <a:pPr lvl="1"/>
            <a:r>
              <a:rPr lang="en-US" sz="2800" dirty="0" smtClean="0">
                <a:sym typeface="Wingdings" panose="05000000000000000000" pitchFamily="2" charset="2"/>
              </a:rPr>
              <a:t>start of habitual behaviors</a:t>
            </a:r>
          </a:p>
          <a:p>
            <a:pPr lvl="1"/>
            <a:r>
              <a:rPr lang="en-US" sz="2800" dirty="0" smtClean="0">
                <a:sym typeface="Wingdings" panose="05000000000000000000" pitchFamily="2" charset="2"/>
              </a:rPr>
              <a:t>spiritual vulnerability</a:t>
            </a:r>
          </a:p>
          <a:p>
            <a:pPr lvl="1"/>
            <a:r>
              <a:rPr lang="en-US" sz="2800" dirty="0" smtClean="0">
                <a:sym typeface="Wingdings" panose="05000000000000000000" pitchFamily="2" charset="2"/>
              </a:rPr>
              <a:t>exposure to demonic attack</a:t>
            </a:r>
            <a:endParaRPr lang="en-US" sz="2800" b="1"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5739" r="10768"/>
          <a:stretch/>
        </p:blipFill>
        <p:spPr>
          <a:xfrm>
            <a:off x="0" y="0"/>
            <a:ext cx="3815006" cy="6907145"/>
          </a:xfrm>
          <a:prstGeom prst="rect">
            <a:avLst/>
          </a:prstGeom>
        </p:spPr>
      </p:pic>
    </p:spTree>
    <p:extLst>
      <p:ext uri="{BB962C8B-B14F-4D97-AF65-F5344CB8AC3E}">
        <p14:creationId xmlns:p14="http://schemas.microsoft.com/office/powerpoint/2010/main" val="242512682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29" name="TextBox 28"/>
          <p:cNvSpPr txBox="1"/>
          <p:nvPr/>
        </p:nvSpPr>
        <p:spPr>
          <a:xfrm>
            <a:off x="3632886" y="0"/>
            <a:ext cx="5520972" cy="3847207"/>
          </a:xfrm>
          <a:prstGeom prst="rect">
            <a:avLst/>
          </a:prstGeom>
          <a:noFill/>
        </p:spPr>
        <p:txBody>
          <a:bodyPr wrap="square" rtlCol="0">
            <a:spAutoFit/>
          </a:bodyPr>
          <a:lstStyle/>
          <a:p>
            <a:r>
              <a:rPr lang="en-US" sz="3200" b="1" dirty="0" smtClean="0"/>
              <a:t>The cure…</a:t>
            </a:r>
          </a:p>
          <a:p>
            <a:endParaRPr lang="en-US" sz="2000" b="1" dirty="0" smtClean="0"/>
          </a:p>
          <a:p>
            <a:r>
              <a:rPr lang="en-US" sz="3200" dirty="0"/>
              <a:t>1 Peter 2.24 </a:t>
            </a:r>
            <a:r>
              <a:rPr lang="en-US" sz="3200" dirty="0" smtClean="0"/>
              <a:t>NET:  </a:t>
            </a:r>
          </a:p>
          <a:p>
            <a:r>
              <a:rPr lang="en-US" sz="3200" dirty="0" smtClean="0"/>
              <a:t>“</a:t>
            </a:r>
            <a:r>
              <a:rPr lang="en-US" sz="3200" dirty="0"/>
              <a:t>He </a:t>
            </a:r>
            <a:r>
              <a:rPr lang="en-US" sz="3200" dirty="0" smtClean="0"/>
              <a:t>himself </a:t>
            </a:r>
            <a:r>
              <a:rPr lang="en-US" sz="3200" dirty="0"/>
              <a:t>bore our sins in his body on the tree, that we may cease from sinning and live for righteousness. By his wounds you were healed.”</a:t>
            </a:r>
            <a:endParaRPr lang="en-US" sz="2800" b="1"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7613" r="28208"/>
          <a:stretch/>
        </p:blipFill>
        <p:spPr>
          <a:xfrm>
            <a:off x="0" y="-8085"/>
            <a:ext cx="3632886" cy="6973177"/>
          </a:xfrm>
          <a:prstGeom prst="rect">
            <a:avLst/>
          </a:prstGeom>
        </p:spPr>
      </p:pic>
      <p:sp>
        <p:nvSpPr>
          <p:cNvPr id="2" name="TextBox 1"/>
          <p:cNvSpPr txBox="1"/>
          <p:nvPr/>
        </p:nvSpPr>
        <p:spPr>
          <a:xfrm>
            <a:off x="3632886" y="6483178"/>
            <a:ext cx="5511114" cy="374822"/>
          </a:xfrm>
          <a:prstGeom prst="rect">
            <a:avLst/>
          </a:prstGeom>
          <a:solidFill>
            <a:srgbClr val="C0952A"/>
          </a:solidFill>
        </p:spPr>
        <p:txBody>
          <a:bodyPr wrap="square" rtlCol="0">
            <a:spAutoFit/>
          </a:bodyPr>
          <a:lstStyle/>
          <a:p>
            <a:r>
              <a:rPr lang="it-IT" dirty="0" smtClean="0"/>
              <a:t>Francesco di Andrea di Marco / metmuseum.org</a:t>
            </a:r>
            <a:endParaRPr lang="en-US" dirty="0"/>
          </a:p>
        </p:txBody>
      </p:sp>
    </p:spTree>
    <p:extLst>
      <p:ext uri="{BB962C8B-B14F-4D97-AF65-F5344CB8AC3E}">
        <p14:creationId xmlns:p14="http://schemas.microsoft.com/office/powerpoint/2010/main" val="85753022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650" r="10995"/>
          <a:stretch/>
        </p:blipFill>
        <p:spPr>
          <a:xfrm>
            <a:off x="0" y="1"/>
            <a:ext cx="9144000" cy="6858000"/>
          </a:xfrm>
          <a:prstGeom prst="rect">
            <a:avLst/>
          </a:prstGeom>
        </p:spPr>
      </p:pic>
      <p:sp>
        <p:nvSpPr>
          <p:cNvPr id="29" name="TextBox 28"/>
          <p:cNvSpPr txBox="1"/>
          <p:nvPr/>
        </p:nvSpPr>
        <p:spPr>
          <a:xfrm>
            <a:off x="-1" y="0"/>
            <a:ext cx="9153859" cy="1077218"/>
          </a:xfrm>
          <a:prstGeom prst="rect">
            <a:avLst/>
          </a:prstGeom>
          <a:noFill/>
        </p:spPr>
        <p:txBody>
          <a:bodyPr wrap="square" rtlCol="0">
            <a:spAutoFit/>
          </a:bodyPr>
          <a:lstStyle/>
          <a:p>
            <a:r>
              <a:rPr lang="en-US" sz="3200" b="1" dirty="0" smtClean="0"/>
              <a:t>Appropriating the work of Christ…</a:t>
            </a:r>
          </a:p>
          <a:p>
            <a:r>
              <a:rPr lang="en-US" sz="3200" b="1" dirty="0" smtClean="0"/>
              <a:t>	to overcome temptation and deception</a:t>
            </a:r>
            <a:endParaRPr lang="en-US" sz="3200" dirty="0" smtClean="0"/>
          </a:p>
        </p:txBody>
      </p:sp>
    </p:spTree>
    <p:extLst>
      <p:ext uri="{BB962C8B-B14F-4D97-AF65-F5344CB8AC3E}">
        <p14:creationId xmlns:p14="http://schemas.microsoft.com/office/powerpoint/2010/main" val="394732417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650" r="10995"/>
          <a:stretch/>
        </p:blipFill>
        <p:spPr>
          <a:xfrm>
            <a:off x="0" y="1"/>
            <a:ext cx="9144000" cy="6858000"/>
          </a:xfrm>
          <a:prstGeom prst="rect">
            <a:avLst/>
          </a:prstGeom>
        </p:spPr>
      </p:pic>
      <p:sp>
        <p:nvSpPr>
          <p:cNvPr id="29" name="TextBox 28"/>
          <p:cNvSpPr txBox="1"/>
          <p:nvPr/>
        </p:nvSpPr>
        <p:spPr>
          <a:xfrm>
            <a:off x="-1" y="0"/>
            <a:ext cx="9153859" cy="4031873"/>
          </a:xfrm>
          <a:prstGeom prst="rect">
            <a:avLst/>
          </a:prstGeom>
          <a:noFill/>
        </p:spPr>
        <p:txBody>
          <a:bodyPr wrap="square" rtlCol="0">
            <a:spAutoFit/>
          </a:bodyPr>
          <a:lstStyle/>
          <a:p>
            <a:r>
              <a:rPr lang="en-US" sz="3200" b="1" dirty="0" smtClean="0"/>
              <a:t>Appropriating the work of Christ…</a:t>
            </a:r>
          </a:p>
          <a:p>
            <a:r>
              <a:rPr lang="en-US" sz="3200" b="1" dirty="0" smtClean="0"/>
              <a:t>	to overcome temptation and </a:t>
            </a:r>
            <a:r>
              <a:rPr lang="en-US" sz="3200" b="1" dirty="0" smtClean="0"/>
              <a:t>deception</a:t>
            </a:r>
          </a:p>
          <a:p>
            <a:endParaRPr lang="en-US" sz="3200" b="1" dirty="0"/>
          </a:p>
          <a:p>
            <a:r>
              <a:rPr lang="en-US" sz="3200" u="sng" dirty="0" smtClean="0"/>
              <a:t>God is willing to forgive us</a:t>
            </a:r>
            <a:r>
              <a:rPr lang="en-US" sz="3200" dirty="0" smtClean="0"/>
              <a:t>:</a:t>
            </a:r>
          </a:p>
          <a:p>
            <a:r>
              <a:rPr lang="en-US" sz="3200" dirty="0"/>
              <a:t>Acts 10.43 NET:  “About him [Christ] all the prophets testify, that everyone who believes </a:t>
            </a:r>
            <a:endParaRPr lang="en-US" sz="3200" dirty="0" smtClean="0"/>
          </a:p>
          <a:p>
            <a:r>
              <a:rPr lang="en-US" sz="3200" dirty="0" smtClean="0"/>
              <a:t>in </a:t>
            </a:r>
            <a:r>
              <a:rPr lang="en-US" sz="3200" dirty="0"/>
              <a:t>him receives forgiveness of sins </a:t>
            </a:r>
            <a:endParaRPr lang="en-US" sz="3200" dirty="0" smtClean="0"/>
          </a:p>
          <a:p>
            <a:r>
              <a:rPr lang="en-US" sz="3200" dirty="0" smtClean="0"/>
              <a:t>through </a:t>
            </a:r>
            <a:r>
              <a:rPr lang="en-US" sz="3200" dirty="0"/>
              <a:t>his name.”</a:t>
            </a:r>
            <a:endParaRPr lang="en-US" sz="3200" dirty="0" smtClean="0"/>
          </a:p>
        </p:txBody>
      </p:sp>
    </p:spTree>
    <p:extLst>
      <p:ext uri="{BB962C8B-B14F-4D97-AF65-F5344CB8AC3E}">
        <p14:creationId xmlns:p14="http://schemas.microsoft.com/office/powerpoint/2010/main" val="639358884"/>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650" r="10995"/>
          <a:stretch/>
        </p:blipFill>
        <p:spPr>
          <a:xfrm>
            <a:off x="0" y="1"/>
            <a:ext cx="9144000" cy="6858000"/>
          </a:xfrm>
          <a:prstGeom prst="rect">
            <a:avLst/>
          </a:prstGeom>
        </p:spPr>
      </p:pic>
      <p:sp>
        <p:nvSpPr>
          <p:cNvPr id="29" name="TextBox 28"/>
          <p:cNvSpPr txBox="1"/>
          <p:nvPr/>
        </p:nvSpPr>
        <p:spPr>
          <a:xfrm>
            <a:off x="-1" y="0"/>
            <a:ext cx="9153859" cy="6247864"/>
          </a:xfrm>
          <a:prstGeom prst="rect">
            <a:avLst/>
          </a:prstGeom>
          <a:noFill/>
        </p:spPr>
        <p:txBody>
          <a:bodyPr wrap="square" rtlCol="0">
            <a:spAutoFit/>
          </a:bodyPr>
          <a:lstStyle/>
          <a:p>
            <a:r>
              <a:rPr lang="en-US" sz="3200" b="1" dirty="0" smtClean="0"/>
              <a:t>Appropriating the work of Christ…</a:t>
            </a:r>
          </a:p>
          <a:p>
            <a:r>
              <a:rPr lang="en-US" sz="3200" b="1" dirty="0" smtClean="0"/>
              <a:t>	to overcome temptation and deception</a:t>
            </a:r>
          </a:p>
          <a:p>
            <a:endParaRPr lang="en-US" sz="2000" b="1" dirty="0"/>
          </a:p>
          <a:p>
            <a:r>
              <a:rPr lang="en-US" sz="2800" u="sng" dirty="0"/>
              <a:t>God is willing to forgive us</a:t>
            </a:r>
            <a:r>
              <a:rPr lang="en-US" sz="2800" dirty="0" smtClean="0"/>
              <a:t>:  Acts </a:t>
            </a:r>
            <a:r>
              <a:rPr lang="en-US" sz="2800" dirty="0"/>
              <a:t>10.43 </a:t>
            </a:r>
            <a:endParaRPr lang="en-US" sz="2800" dirty="0" smtClean="0"/>
          </a:p>
          <a:p>
            <a:endParaRPr lang="en-US" sz="2000" u="sng" dirty="0"/>
          </a:p>
          <a:p>
            <a:r>
              <a:rPr lang="en-US" sz="3200" u="sng" dirty="0" smtClean="0"/>
              <a:t>God </a:t>
            </a:r>
            <a:r>
              <a:rPr lang="en-US" sz="3200" u="sng" dirty="0"/>
              <a:t>has made us spiritually alive</a:t>
            </a:r>
            <a:r>
              <a:rPr lang="en-US" sz="3200" dirty="0"/>
              <a:t>:  </a:t>
            </a:r>
            <a:endParaRPr lang="en-US" sz="3200" dirty="0" smtClean="0"/>
          </a:p>
          <a:p>
            <a:r>
              <a:rPr lang="en-US" sz="3200" dirty="0" smtClean="0"/>
              <a:t>Ephesians </a:t>
            </a:r>
            <a:r>
              <a:rPr lang="en-US" sz="3200" dirty="0"/>
              <a:t>2.4-7 NET:  “But God, </a:t>
            </a:r>
            <a:endParaRPr lang="en-US" sz="3200" dirty="0" smtClean="0"/>
          </a:p>
          <a:p>
            <a:r>
              <a:rPr lang="en-US" sz="3200" dirty="0" smtClean="0"/>
              <a:t>being </a:t>
            </a:r>
            <a:r>
              <a:rPr lang="en-US" sz="3200" dirty="0"/>
              <a:t>rich in mercy, because of his </a:t>
            </a:r>
            <a:endParaRPr lang="en-US" sz="3200" dirty="0" smtClean="0"/>
          </a:p>
          <a:p>
            <a:r>
              <a:rPr lang="en-US" sz="3200" dirty="0" smtClean="0"/>
              <a:t>great </a:t>
            </a:r>
            <a:r>
              <a:rPr lang="en-US" sz="3200" dirty="0"/>
              <a:t>love with which he loved us, </a:t>
            </a:r>
            <a:endParaRPr lang="en-US" sz="3200" dirty="0" smtClean="0"/>
          </a:p>
          <a:p>
            <a:r>
              <a:rPr lang="en-US" sz="3200" dirty="0" smtClean="0"/>
              <a:t>even </a:t>
            </a:r>
            <a:r>
              <a:rPr lang="en-US" sz="3200" dirty="0"/>
              <a:t>though we were dead </a:t>
            </a:r>
            <a:r>
              <a:rPr lang="en-US" sz="3200" dirty="0" smtClean="0"/>
              <a:t>in</a:t>
            </a:r>
          </a:p>
          <a:p>
            <a:r>
              <a:rPr lang="en-US" sz="3200" dirty="0" smtClean="0"/>
              <a:t>transgressions</a:t>
            </a:r>
            <a:r>
              <a:rPr lang="en-US" sz="3200" dirty="0"/>
              <a:t>, made us alive </a:t>
            </a:r>
            <a:endParaRPr lang="en-US" sz="3200" dirty="0" smtClean="0"/>
          </a:p>
          <a:p>
            <a:r>
              <a:rPr lang="en-US" sz="3200" dirty="0" smtClean="0"/>
              <a:t>together with </a:t>
            </a:r>
            <a:r>
              <a:rPr lang="en-US" sz="3200" dirty="0"/>
              <a:t>Christ– by grace you </a:t>
            </a:r>
            <a:endParaRPr lang="en-US" sz="3200" dirty="0" smtClean="0"/>
          </a:p>
          <a:p>
            <a:r>
              <a:rPr lang="en-US" sz="3200" dirty="0" smtClean="0"/>
              <a:t>are saved!”</a:t>
            </a:r>
            <a:endParaRPr lang="en-US" sz="3200" dirty="0" smtClean="0"/>
          </a:p>
        </p:txBody>
      </p:sp>
    </p:spTree>
    <p:extLst>
      <p:ext uri="{BB962C8B-B14F-4D97-AF65-F5344CB8AC3E}">
        <p14:creationId xmlns:p14="http://schemas.microsoft.com/office/powerpoint/2010/main" val="391578668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650" r="10995"/>
          <a:stretch/>
        </p:blipFill>
        <p:spPr>
          <a:xfrm>
            <a:off x="0" y="1"/>
            <a:ext cx="9144000" cy="6858000"/>
          </a:xfrm>
          <a:prstGeom prst="rect">
            <a:avLst/>
          </a:prstGeom>
        </p:spPr>
      </p:pic>
      <p:sp>
        <p:nvSpPr>
          <p:cNvPr id="29" name="TextBox 28"/>
          <p:cNvSpPr txBox="1"/>
          <p:nvPr/>
        </p:nvSpPr>
        <p:spPr>
          <a:xfrm>
            <a:off x="-1" y="0"/>
            <a:ext cx="9153859" cy="6494085"/>
          </a:xfrm>
          <a:prstGeom prst="rect">
            <a:avLst/>
          </a:prstGeom>
          <a:noFill/>
        </p:spPr>
        <p:txBody>
          <a:bodyPr wrap="square" rtlCol="0">
            <a:spAutoFit/>
          </a:bodyPr>
          <a:lstStyle/>
          <a:p>
            <a:r>
              <a:rPr lang="en-US" sz="3200" b="1" dirty="0" smtClean="0"/>
              <a:t>Appropriating the work of Christ…</a:t>
            </a:r>
          </a:p>
          <a:p>
            <a:r>
              <a:rPr lang="en-US" sz="3200" b="1" dirty="0" smtClean="0"/>
              <a:t>	to overcome temptation and deception</a:t>
            </a:r>
          </a:p>
          <a:p>
            <a:endParaRPr lang="en-US" sz="2000" b="1" dirty="0" smtClean="0"/>
          </a:p>
          <a:p>
            <a:r>
              <a:rPr lang="en-US" sz="2800" u="sng" dirty="0"/>
              <a:t>God is willing to forgive us</a:t>
            </a:r>
            <a:r>
              <a:rPr lang="en-US" sz="2800" dirty="0"/>
              <a:t>:  Acts 10.43 </a:t>
            </a:r>
          </a:p>
          <a:p>
            <a:r>
              <a:rPr lang="en-US" sz="2800" u="sng" dirty="0" smtClean="0"/>
              <a:t>God </a:t>
            </a:r>
            <a:r>
              <a:rPr lang="en-US" sz="2800" u="sng" dirty="0" smtClean="0"/>
              <a:t>has made us spiritually alive</a:t>
            </a:r>
            <a:r>
              <a:rPr lang="en-US" sz="2800" dirty="0" smtClean="0"/>
              <a:t>:  Ephesians 2.4-7</a:t>
            </a:r>
            <a:endParaRPr lang="en-US" sz="2800" b="1" dirty="0"/>
          </a:p>
          <a:p>
            <a:endParaRPr lang="en-US" sz="2000" u="sng" dirty="0" smtClean="0"/>
          </a:p>
          <a:p>
            <a:r>
              <a:rPr lang="en-US" sz="3200" u="sng" dirty="0" smtClean="0"/>
              <a:t>God </a:t>
            </a:r>
            <a:r>
              <a:rPr lang="en-US" sz="3200" u="sng" dirty="0"/>
              <a:t>regenerated us in a new </a:t>
            </a:r>
            <a:endParaRPr lang="en-US" sz="3200" u="sng" dirty="0" smtClean="0"/>
          </a:p>
          <a:p>
            <a:r>
              <a:rPr lang="en-US" sz="3200" u="sng" dirty="0" smtClean="0"/>
              <a:t>spiritual </a:t>
            </a:r>
            <a:r>
              <a:rPr lang="en-US" sz="3200" u="sng" dirty="0"/>
              <a:t>birth</a:t>
            </a:r>
            <a:r>
              <a:rPr lang="en-US" sz="3200" dirty="0"/>
              <a:t>:  </a:t>
            </a:r>
            <a:endParaRPr lang="en-US" sz="3200" dirty="0" smtClean="0"/>
          </a:p>
          <a:p>
            <a:r>
              <a:rPr lang="en-US" sz="3200" dirty="0" smtClean="0"/>
              <a:t>1 </a:t>
            </a:r>
            <a:r>
              <a:rPr lang="en-US" sz="3200" dirty="0"/>
              <a:t>Peter 1.3 NET:  “Blessed be the </a:t>
            </a:r>
            <a:endParaRPr lang="en-US" sz="3200" dirty="0" smtClean="0"/>
          </a:p>
          <a:p>
            <a:r>
              <a:rPr lang="en-US" sz="3200" dirty="0" smtClean="0"/>
              <a:t>God </a:t>
            </a:r>
            <a:r>
              <a:rPr lang="en-US" sz="3200" dirty="0"/>
              <a:t>and Father of our Lord </a:t>
            </a:r>
            <a:endParaRPr lang="en-US" sz="3200" dirty="0" smtClean="0"/>
          </a:p>
          <a:p>
            <a:r>
              <a:rPr lang="en-US" sz="3200" dirty="0" smtClean="0"/>
              <a:t>Jesus Christ</a:t>
            </a:r>
            <a:r>
              <a:rPr lang="en-US" sz="3200" dirty="0"/>
              <a:t>! By his great </a:t>
            </a:r>
            <a:r>
              <a:rPr lang="en-US" sz="3200" dirty="0" smtClean="0"/>
              <a:t>mercy </a:t>
            </a:r>
            <a:endParaRPr lang="en-US" sz="3200" dirty="0" smtClean="0"/>
          </a:p>
          <a:p>
            <a:r>
              <a:rPr lang="en-US" sz="3200" dirty="0" smtClean="0"/>
              <a:t>he gave </a:t>
            </a:r>
            <a:r>
              <a:rPr lang="en-US" sz="3200" dirty="0" smtClean="0"/>
              <a:t>us </a:t>
            </a:r>
            <a:r>
              <a:rPr lang="en-US" sz="3200" dirty="0"/>
              <a:t>new birth into a </a:t>
            </a:r>
            <a:r>
              <a:rPr lang="en-US" sz="3200" dirty="0" smtClean="0"/>
              <a:t>living </a:t>
            </a:r>
          </a:p>
          <a:p>
            <a:r>
              <a:rPr lang="en-US" sz="3200" dirty="0" smtClean="0"/>
              <a:t>hope through </a:t>
            </a:r>
            <a:r>
              <a:rPr lang="en-US" sz="3200" dirty="0"/>
              <a:t>the resurrection </a:t>
            </a:r>
            <a:r>
              <a:rPr lang="en-US" sz="3200" dirty="0" smtClean="0"/>
              <a:t>of </a:t>
            </a:r>
          </a:p>
          <a:p>
            <a:r>
              <a:rPr lang="en-US" sz="3200" dirty="0" smtClean="0"/>
              <a:t>Jesus Christ </a:t>
            </a:r>
            <a:r>
              <a:rPr lang="en-US" sz="3200" dirty="0"/>
              <a:t>from the </a:t>
            </a:r>
            <a:r>
              <a:rPr lang="en-US" sz="3200" dirty="0" smtClean="0"/>
              <a:t>dead.”</a:t>
            </a:r>
          </a:p>
        </p:txBody>
      </p:sp>
    </p:spTree>
    <p:extLst>
      <p:ext uri="{BB962C8B-B14F-4D97-AF65-F5344CB8AC3E}">
        <p14:creationId xmlns:p14="http://schemas.microsoft.com/office/powerpoint/2010/main" val="278660306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650" r="10995"/>
          <a:stretch/>
        </p:blipFill>
        <p:spPr>
          <a:xfrm>
            <a:off x="0" y="1"/>
            <a:ext cx="9144000" cy="6858000"/>
          </a:xfrm>
          <a:prstGeom prst="rect">
            <a:avLst/>
          </a:prstGeom>
        </p:spPr>
      </p:pic>
      <p:sp>
        <p:nvSpPr>
          <p:cNvPr id="29" name="TextBox 28"/>
          <p:cNvSpPr txBox="1"/>
          <p:nvPr/>
        </p:nvSpPr>
        <p:spPr>
          <a:xfrm>
            <a:off x="-1" y="0"/>
            <a:ext cx="9153859" cy="6617196"/>
          </a:xfrm>
          <a:prstGeom prst="rect">
            <a:avLst/>
          </a:prstGeom>
          <a:noFill/>
        </p:spPr>
        <p:txBody>
          <a:bodyPr wrap="square" rtlCol="0">
            <a:spAutoFit/>
          </a:bodyPr>
          <a:lstStyle/>
          <a:p>
            <a:r>
              <a:rPr lang="en-US" sz="3200" b="1" dirty="0" smtClean="0"/>
              <a:t>Appropriating the work of Christ…</a:t>
            </a:r>
          </a:p>
          <a:p>
            <a:r>
              <a:rPr lang="en-US" sz="3200" b="1" dirty="0" smtClean="0"/>
              <a:t>	to overcome temptation and deception</a:t>
            </a:r>
          </a:p>
          <a:p>
            <a:endParaRPr lang="en-US" sz="2000" b="1" dirty="0" smtClean="0"/>
          </a:p>
          <a:p>
            <a:r>
              <a:rPr lang="en-US" sz="2800" u="sng" dirty="0"/>
              <a:t>God is willing to forgive us</a:t>
            </a:r>
            <a:r>
              <a:rPr lang="en-US" sz="2800" dirty="0"/>
              <a:t>:  Acts 10.43 </a:t>
            </a:r>
          </a:p>
          <a:p>
            <a:r>
              <a:rPr lang="en-US" sz="2800" u="sng" dirty="0" smtClean="0"/>
              <a:t>God </a:t>
            </a:r>
            <a:r>
              <a:rPr lang="en-US" sz="2800" u="sng" dirty="0" smtClean="0"/>
              <a:t>has made us spiritually alive</a:t>
            </a:r>
            <a:r>
              <a:rPr lang="en-US" sz="2800" dirty="0" smtClean="0"/>
              <a:t>:  Ephesians 2.4-7</a:t>
            </a:r>
            <a:endParaRPr lang="en-US" sz="2800" b="1" dirty="0"/>
          </a:p>
          <a:p>
            <a:r>
              <a:rPr lang="en-US" sz="2800" u="sng" dirty="0" smtClean="0"/>
              <a:t>God </a:t>
            </a:r>
            <a:r>
              <a:rPr lang="en-US" sz="2800" u="sng" dirty="0"/>
              <a:t>regenerated us in a new spiritual birth</a:t>
            </a:r>
            <a:r>
              <a:rPr lang="en-US" sz="2800" dirty="0"/>
              <a:t>: </a:t>
            </a:r>
            <a:r>
              <a:rPr lang="en-US" sz="2800" dirty="0" smtClean="0"/>
              <a:t>1 </a:t>
            </a:r>
            <a:r>
              <a:rPr lang="en-US" sz="2800" dirty="0"/>
              <a:t>Peter </a:t>
            </a:r>
            <a:r>
              <a:rPr lang="en-US" sz="2800" dirty="0" smtClean="0"/>
              <a:t>1.3</a:t>
            </a:r>
            <a:endParaRPr lang="en-US" sz="3200" dirty="0" smtClean="0"/>
          </a:p>
          <a:p>
            <a:endParaRPr lang="en-US" sz="2000" dirty="0"/>
          </a:p>
          <a:p>
            <a:r>
              <a:rPr lang="en-US" sz="3200" u="sng" dirty="0"/>
              <a:t>God has given us resurrected life</a:t>
            </a:r>
            <a:r>
              <a:rPr lang="en-US" sz="3200" dirty="0"/>
              <a:t>:  </a:t>
            </a:r>
            <a:endParaRPr lang="en-US" sz="3200" dirty="0" smtClean="0"/>
          </a:p>
          <a:p>
            <a:r>
              <a:rPr lang="en-US" sz="3200" dirty="0" smtClean="0"/>
              <a:t>Colossians </a:t>
            </a:r>
            <a:r>
              <a:rPr lang="en-US" sz="3200" dirty="0"/>
              <a:t>2.12 NET:  “Having </a:t>
            </a:r>
            <a:r>
              <a:rPr lang="en-US" sz="3200" dirty="0" smtClean="0"/>
              <a:t>been</a:t>
            </a:r>
          </a:p>
          <a:p>
            <a:r>
              <a:rPr lang="en-US" sz="3200" dirty="0" smtClean="0"/>
              <a:t>buried </a:t>
            </a:r>
            <a:r>
              <a:rPr lang="en-US" sz="3200" dirty="0"/>
              <a:t>with him in baptism, </a:t>
            </a:r>
            <a:endParaRPr lang="en-US" sz="3200" dirty="0" smtClean="0"/>
          </a:p>
          <a:p>
            <a:r>
              <a:rPr lang="en-US" sz="3200" dirty="0" smtClean="0"/>
              <a:t>you </a:t>
            </a:r>
            <a:r>
              <a:rPr lang="en-US" sz="3200" dirty="0"/>
              <a:t>also have been </a:t>
            </a:r>
            <a:r>
              <a:rPr lang="en-US" sz="3200" dirty="0" smtClean="0"/>
              <a:t>raised</a:t>
            </a:r>
          </a:p>
          <a:p>
            <a:r>
              <a:rPr lang="en-US" sz="3200" dirty="0" smtClean="0"/>
              <a:t>with </a:t>
            </a:r>
            <a:r>
              <a:rPr lang="en-US" sz="3200" dirty="0"/>
              <a:t>him through your faith in the </a:t>
            </a:r>
            <a:endParaRPr lang="en-US" sz="3200" dirty="0" smtClean="0"/>
          </a:p>
          <a:p>
            <a:r>
              <a:rPr lang="en-US" sz="3200" dirty="0" smtClean="0"/>
              <a:t>power </a:t>
            </a:r>
            <a:r>
              <a:rPr lang="en-US" sz="3200" dirty="0"/>
              <a:t>of God who raised him from </a:t>
            </a:r>
            <a:endParaRPr lang="en-US" sz="3200" dirty="0" smtClean="0"/>
          </a:p>
          <a:p>
            <a:r>
              <a:rPr lang="en-US" sz="3200" dirty="0" smtClean="0"/>
              <a:t>the </a:t>
            </a:r>
            <a:r>
              <a:rPr lang="en-US" sz="3200" dirty="0"/>
              <a:t>dead.”</a:t>
            </a:r>
            <a:endParaRPr lang="en-US" sz="3200" dirty="0" smtClean="0"/>
          </a:p>
        </p:txBody>
      </p:sp>
    </p:spTree>
    <p:extLst>
      <p:ext uri="{BB962C8B-B14F-4D97-AF65-F5344CB8AC3E}">
        <p14:creationId xmlns:p14="http://schemas.microsoft.com/office/powerpoint/2010/main" val="231136075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415</TotalTime>
  <Words>1251</Words>
  <Application>Microsoft Office PowerPoint</Application>
  <PresentationFormat>On-screen Show (4:3)</PresentationFormat>
  <Paragraphs>254</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Groben</dc:creator>
  <cp:lastModifiedBy>William Groben</cp:lastModifiedBy>
  <cp:revision>25</cp:revision>
  <dcterms:created xsi:type="dcterms:W3CDTF">2014-07-10T15:55:17Z</dcterms:created>
  <dcterms:modified xsi:type="dcterms:W3CDTF">2014-07-16T11:13:56Z</dcterms:modified>
</cp:coreProperties>
</file>